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7" r:id="rId5"/>
    <p:sldId id="292" r:id="rId6"/>
    <p:sldId id="294" r:id="rId7"/>
    <p:sldId id="258" r:id="rId8"/>
    <p:sldId id="259" r:id="rId9"/>
    <p:sldId id="260" r:id="rId10"/>
    <p:sldId id="261" r:id="rId11"/>
    <p:sldId id="263" r:id="rId12"/>
    <p:sldId id="303" r:id="rId13"/>
    <p:sldId id="306" r:id="rId14"/>
    <p:sldId id="302" r:id="rId15"/>
    <p:sldId id="262" r:id="rId16"/>
    <p:sldId id="264" r:id="rId17"/>
    <p:sldId id="293" r:id="rId18"/>
    <p:sldId id="295" r:id="rId19"/>
    <p:sldId id="296" r:id="rId20"/>
    <p:sldId id="297" r:id="rId21"/>
    <p:sldId id="304" r:id="rId22"/>
    <p:sldId id="300" r:id="rId23"/>
    <p:sldId id="286" r:id="rId24"/>
    <p:sldId id="287" r:id="rId25"/>
    <p:sldId id="307" r:id="rId26"/>
    <p:sldId id="256" r:id="rId27"/>
    <p:sldId id="298" r:id="rId28"/>
    <p:sldId id="308" r:id="rId29"/>
    <p:sldId id="288" r:id="rId30"/>
    <p:sldId id="290" r:id="rId31"/>
    <p:sldId id="291" r:id="rId32"/>
    <p:sldId id="299" r:id="rId33"/>
    <p:sldId id="310" r:id="rId34"/>
    <p:sldId id="301" r:id="rId35"/>
    <p:sldId id="265" r:id="rId36"/>
    <p:sldId id="266" r:id="rId37"/>
    <p:sldId id="309" r:id="rId38"/>
    <p:sldId id="30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F57"/>
    <a:srgbClr val="FEDFAB"/>
    <a:srgbClr val="009A66"/>
    <a:srgbClr val="0067A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p:restoredTop sz="93692" autoAdjust="0"/>
  </p:normalViewPr>
  <p:slideViewPr>
    <p:cSldViewPr>
      <p:cViewPr varScale="1">
        <p:scale>
          <a:sx n="80" d="100"/>
          <a:sy n="80" d="100"/>
        </p:scale>
        <p:origin x="761" y="34"/>
      </p:cViewPr>
      <p:guideLst>
        <p:guide orient="horz" pos="2160"/>
        <p:guide pos="3840"/>
      </p:guideLst>
    </p:cSldViewPr>
  </p:slideViewPr>
  <p:notesTextViewPr>
    <p:cViewPr>
      <p:scale>
        <a:sx n="3" d="2"/>
        <a:sy n="3" d="2"/>
      </p:scale>
      <p:origin x="0" y="0"/>
    </p:cViewPr>
  </p:notesTextViewPr>
  <p:sorterViewPr>
    <p:cViewPr varScale="1">
      <p:scale>
        <a:sx n="1" d="1"/>
        <a:sy n="1" d="1"/>
      </p:scale>
      <p:origin x="0" y="-83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1F743-11E2-4D6F-A823-47D3A6F2E6AC}" type="datetimeFigureOut">
              <a:rPr lang="en-US" smtClean="0"/>
              <a:t>2/17/2020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40DD90-0D2C-4322-97A7-2F22AC938244}" type="slidenum">
              <a:rPr lang="en-US" smtClean="0"/>
              <a:t>‹#›</a:t>
            </a:fld>
            <a:endParaRPr lang="en-US"/>
          </a:p>
        </p:txBody>
      </p:sp>
    </p:spTree>
    <p:extLst>
      <p:ext uri="{BB962C8B-B14F-4D97-AF65-F5344CB8AC3E}">
        <p14:creationId xmlns:p14="http://schemas.microsoft.com/office/powerpoint/2010/main" val="301834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7FEA2C8-0149-47E7-9386-5F62A0C45302}" type="slidenum">
              <a:rPr lang="en-US" smtClean="0"/>
              <a:pPr/>
              <a:t>9</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23095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dogs, cats and horses are given priority under the newest DOT statement, as they are most common as service animals.</a:t>
            </a:r>
          </a:p>
        </p:txBody>
      </p:sp>
      <p:sp>
        <p:nvSpPr>
          <p:cNvPr id="4" name="Slide Number Placeholder 3"/>
          <p:cNvSpPr>
            <a:spLocks noGrp="1"/>
          </p:cNvSpPr>
          <p:nvPr>
            <p:ph type="sldNum" sz="quarter" idx="5"/>
          </p:nvPr>
        </p:nvSpPr>
        <p:spPr/>
        <p:txBody>
          <a:bodyPr/>
          <a:lstStyle/>
          <a:p>
            <a:fld id="{7740DD90-0D2C-4322-97A7-2F22AC938244}" type="slidenum">
              <a:rPr lang="en-US" smtClean="0"/>
              <a:t>26</a:t>
            </a:fld>
            <a:endParaRPr lang="en-US"/>
          </a:p>
        </p:txBody>
      </p:sp>
    </p:spTree>
    <p:extLst>
      <p:ext uri="{BB962C8B-B14F-4D97-AF65-F5344CB8AC3E}">
        <p14:creationId xmlns:p14="http://schemas.microsoft.com/office/powerpoint/2010/main" val="2368675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0DD90-0D2C-4322-97A7-2F22AC938244}" type="slidenum">
              <a:rPr lang="en-US" smtClean="0"/>
              <a:t>32</a:t>
            </a:fld>
            <a:endParaRPr lang="en-US"/>
          </a:p>
        </p:txBody>
      </p:sp>
    </p:spTree>
    <p:extLst>
      <p:ext uri="{BB962C8B-B14F-4D97-AF65-F5344CB8AC3E}">
        <p14:creationId xmlns:p14="http://schemas.microsoft.com/office/powerpoint/2010/main" val="705451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assume that there is no recourse against ill-behaved service and emotional support animals. However, the ADA and ACAA have behavior guidelines for any dog, service dog or pet. Any dog that is posing a safety threat (aggression) can be legally removed from the establishment. A service dog that is out of control (uncontrolled barking, interfering with other customers, wandering, etc.) can be legally removed </a:t>
            </a:r>
            <a:r>
              <a:rPr lang="en-US" b="1" dirty="0"/>
              <a:t>if the owner has been given the opportunity to correct the behavior and the dog is continuing to behave inappropriately</a:t>
            </a:r>
            <a:r>
              <a:rPr lang="en-US" b="0" dirty="0"/>
              <a:t>. Importantly, the handler must be permitted service without the presence of the dog.</a:t>
            </a:r>
            <a:endParaRPr lang="en-US" dirty="0"/>
          </a:p>
        </p:txBody>
      </p:sp>
      <p:sp>
        <p:nvSpPr>
          <p:cNvPr id="4" name="Slide Number Placeholder 3"/>
          <p:cNvSpPr>
            <a:spLocks noGrp="1"/>
          </p:cNvSpPr>
          <p:nvPr>
            <p:ph type="sldNum" sz="quarter" idx="5"/>
          </p:nvPr>
        </p:nvSpPr>
        <p:spPr/>
        <p:txBody>
          <a:bodyPr/>
          <a:lstStyle/>
          <a:p>
            <a:fld id="{7740DD90-0D2C-4322-97A7-2F22AC938244}" type="slidenum">
              <a:rPr lang="en-US" smtClean="0"/>
              <a:t>12</a:t>
            </a:fld>
            <a:endParaRPr lang="en-US"/>
          </a:p>
        </p:txBody>
      </p:sp>
    </p:spTree>
    <p:extLst>
      <p:ext uri="{BB962C8B-B14F-4D97-AF65-F5344CB8AC3E}">
        <p14:creationId xmlns:p14="http://schemas.microsoft.com/office/powerpoint/2010/main" val="3558905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dogs should never forage for food. If the dog finds food, the handler is responsible for correcting the foraging behavior of their dog. </a:t>
            </a:r>
          </a:p>
        </p:txBody>
      </p:sp>
      <p:sp>
        <p:nvSpPr>
          <p:cNvPr id="4" name="Slide Number Placeholder 3"/>
          <p:cNvSpPr>
            <a:spLocks noGrp="1"/>
          </p:cNvSpPr>
          <p:nvPr>
            <p:ph type="sldNum" sz="quarter" idx="5"/>
          </p:nvPr>
        </p:nvSpPr>
        <p:spPr/>
        <p:txBody>
          <a:bodyPr/>
          <a:lstStyle/>
          <a:p>
            <a:fld id="{7740DD90-0D2C-4322-97A7-2F22AC938244}" type="slidenum">
              <a:rPr lang="en-US" smtClean="0"/>
              <a:t>14</a:t>
            </a:fld>
            <a:endParaRPr lang="en-US"/>
          </a:p>
        </p:txBody>
      </p:sp>
    </p:spTree>
    <p:extLst>
      <p:ext uri="{BB962C8B-B14F-4D97-AF65-F5344CB8AC3E}">
        <p14:creationId xmlns:p14="http://schemas.microsoft.com/office/powerpoint/2010/main" val="3908386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accidents, particularly after a long flight, may happen, service dogs should be housebroken and the handler should prevent the dog from toileting in inappropriate areas.</a:t>
            </a:r>
          </a:p>
        </p:txBody>
      </p:sp>
      <p:sp>
        <p:nvSpPr>
          <p:cNvPr id="4" name="Slide Number Placeholder 3"/>
          <p:cNvSpPr>
            <a:spLocks noGrp="1"/>
          </p:cNvSpPr>
          <p:nvPr>
            <p:ph type="sldNum" sz="quarter" idx="5"/>
          </p:nvPr>
        </p:nvSpPr>
        <p:spPr/>
        <p:txBody>
          <a:bodyPr/>
          <a:lstStyle/>
          <a:p>
            <a:fld id="{7740DD90-0D2C-4322-97A7-2F22AC938244}" type="slidenum">
              <a:rPr lang="en-US" smtClean="0"/>
              <a:t>15</a:t>
            </a:fld>
            <a:endParaRPr lang="en-US"/>
          </a:p>
        </p:txBody>
      </p:sp>
    </p:spTree>
    <p:extLst>
      <p:ext uri="{BB962C8B-B14F-4D97-AF65-F5344CB8AC3E}">
        <p14:creationId xmlns:p14="http://schemas.microsoft.com/office/powerpoint/2010/main" val="2859361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service dog should </a:t>
            </a:r>
            <a:r>
              <a:rPr lang="en-US" b="1" dirty="0"/>
              <a:t>never</a:t>
            </a:r>
            <a:r>
              <a:rPr lang="en-US" dirty="0"/>
              <a:t> show aggressive behaviors. This includes snarling, lunging, snapping, biting, aggressive barking </a:t>
            </a:r>
            <a:r>
              <a:rPr lang="en-US"/>
              <a:t>and growling.</a:t>
            </a:r>
            <a:endParaRPr lang="en-US" dirty="0"/>
          </a:p>
        </p:txBody>
      </p:sp>
      <p:sp>
        <p:nvSpPr>
          <p:cNvPr id="4" name="Slide Number Placeholder 3"/>
          <p:cNvSpPr>
            <a:spLocks noGrp="1"/>
          </p:cNvSpPr>
          <p:nvPr>
            <p:ph type="sldNum" sz="quarter" idx="5"/>
          </p:nvPr>
        </p:nvSpPr>
        <p:spPr/>
        <p:txBody>
          <a:bodyPr/>
          <a:lstStyle/>
          <a:p>
            <a:fld id="{7740DD90-0D2C-4322-97A7-2F22AC938244}" type="slidenum">
              <a:rPr lang="en-US" smtClean="0"/>
              <a:t>16</a:t>
            </a:fld>
            <a:endParaRPr lang="en-US"/>
          </a:p>
        </p:txBody>
      </p:sp>
    </p:spTree>
    <p:extLst>
      <p:ext uri="{BB962C8B-B14F-4D97-AF65-F5344CB8AC3E}">
        <p14:creationId xmlns:p14="http://schemas.microsoft.com/office/powerpoint/2010/main" val="178397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dogs are trained to walk calmly and in control next to their handler. They learn basic obedience including not forging on the leash as young puppies.</a:t>
            </a:r>
          </a:p>
        </p:txBody>
      </p:sp>
      <p:sp>
        <p:nvSpPr>
          <p:cNvPr id="4" name="Slide Number Placeholder 3"/>
          <p:cNvSpPr>
            <a:spLocks noGrp="1"/>
          </p:cNvSpPr>
          <p:nvPr>
            <p:ph type="sldNum" sz="quarter" idx="5"/>
          </p:nvPr>
        </p:nvSpPr>
        <p:spPr/>
        <p:txBody>
          <a:bodyPr/>
          <a:lstStyle/>
          <a:p>
            <a:fld id="{7740DD90-0D2C-4322-97A7-2F22AC938244}" type="slidenum">
              <a:rPr lang="en-US" smtClean="0"/>
              <a:t>17</a:t>
            </a:fld>
            <a:endParaRPr lang="en-US"/>
          </a:p>
        </p:txBody>
      </p:sp>
    </p:spTree>
    <p:extLst>
      <p:ext uri="{BB962C8B-B14F-4D97-AF65-F5344CB8AC3E}">
        <p14:creationId xmlns:p14="http://schemas.microsoft.com/office/powerpoint/2010/main" val="3430633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service dog should remain on the floor of the airplane at all times unless being held on the lap of the passenger. ACAA guidelines only permit the dog to use the foot/seat space of the handler, not violating other passengers’ space. Dogs should never be on tray tables.</a:t>
            </a:r>
          </a:p>
        </p:txBody>
      </p:sp>
      <p:sp>
        <p:nvSpPr>
          <p:cNvPr id="4" name="Slide Number Placeholder 3"/>
          <p:cNvSpPr>
            <a:spLocks noGrp="1"/>
          </p:cNvSpPr>
          <p:nvPr>
            <p:ph type="sldNum" sz="quarter" idx="5"/>
          </p:nvPr>
        </p:nvSpPr>
        <p:spPr/>
        <p:txBody>
          <a:bodyPr/>
          <a:lstStyle/>
          <a:p>
            <a:fld id="{7740DD90-0D2C-4322-97A7-2F22AC938244}" type="slidenum">
              <a:rPr lang="en-US" smtClean="0"/>
              <a:t>18</a:t>
            </a:fld>
            <a:endParaRPr lang="en-US"/>
          </a:p>
        </p:txBody>
      </p:sp>
    </p:spTree>
    <p:extLst>
      <p:ext uri="{BB962C8B-B14F-4D97-AF65-F5344CB8AC3E}">
        <p14:creationId xmlns:p14="http://schemas.microsoft.com/office/powerpoint/2010/main" val="1060596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the most recent statement from the ACAA on August 8</a:t>
            </a:r>
            <a:r>
              <a:rPr lang="en-US" baseline="30000" dirty="0"/>
              <a:t>th</a:t>
            </a:r>
            <a:r>
              <a:rPr lang="en-US" dirty="0"/>
              <a:t>, 2019, there are no breed or size restrictions for service/ESA. Dangerous animals can be excluded from the cabin.</a:t>
            </a:r>
          </a:p>
        </p:txBody>
      </p:sp>
      <p:sp>
        <p:nvSpPr>
          <p:cNvPr id="4" name="Slide Number Placeholder 3"/>
          <p:cNvSpPr>
            <a:spLocks noGrp="1"/>
          </p:cNvSpPr>
          <p:nvPr>
            <p:ph type="sldNum" sz="quarter" idx="5"/>
          </p:nvPr>
        </p:nvSpPr>
        <p:spPr/>
        <p:txBody>
          <a:bodyPr/>
          <a:lstStyle/>
          <a:p>
            <a:fld id="{7740DD90-0D2C-4322-97A7-2F22AC938244}" type="slidenum">
              <a:rPr lang="en-US" smtClean="0"/>
              <a:t>20</a:t>
            </a:fld>
            <a:endParaRPr lang="en-US"/>
          </a:p>
        </p:txBody>
      </p:sp>
    </p:spTree>
    <p:extLst>
      <p:ext uri="{BB962C8B-B14F-4D97-AF65-F5344CB8AC3E}">
        <p14:creationId xmlns:p14="http://schemas.microsoft.com/office/powerpoint/2010/main" val="1753345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This can be done using credible verbal assurance or by observation of the animal’s behavior.</a:t>
            </a:r>
          </a:p>
        </p:txBody>
      </p:sp>
      <p:sp>
        <p:nvSpPr>
          <p:cNvPr id="4" name="Slide Number Placeholder 3"/>
          <p:cNvSpPr>
            <a:spLocks noGrp="1"/>
          </p:cNvSpPr>
          <p:nvPr>
            <p:ph type="sldNum" sz="quarter" idx="5"/>
          </p:nvPr>
        </p:nvSpPr>
        <p:spPr/>
        <p:txBody>
          <a:bodyPr/>
          <a:lstStyle/>
          <a:p>
            <a:fld id="{7740DD90-0D2C-4322-97A7-2F22AC938244}" type="slidenum">
              <a:rPr lang="en-US" smtClean="0"/>
              <a:t>24</a:t>
            </a:fld>
            <a:endParaRPr lang="en-US"/>
          </a:p>
        </p:txBody>
      </p:sp>
    </p:spTree>
    <p:extLst>
      <p:ext uri="{BB962C8B-B14F-4D97-AF65-F5344CB8AC3E}">
        <p14:creationId xmlns:p14="http://schemas.microsoft.com/office/powerpoint/2010/main" val="2761630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38F220-0C6B-4661-BA79-40EDC954F5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 y="0"/>
            <a:ext cx="12191997" cy="4594085"/>
          </a:xfrm>
          <a:prstGeom prst="rect">
            <a:avLst/>
          </a:prstGeom>
        </p:spPr>
      </p:pic>
      <p:sp>
        <p:nvSpPr>
          <p:cNvPr id="5" name="Rectangle 4">
            <a:extLst>
              <a:ext uri="{FF2B5EF4-FFF2-40B4-BE49-F238E27FC236}">
                <a16:creationId xmlns:a16="http://schemas.microsoft.com/office/drawing/2014/main" id="{6076559E-8BD8-4787-9058-9DD99BFB3ABC}"/>
              </a:ext>
            </a:extLst>
          </p:cNvPr>
          <p:cNvSpPr/>
          <p:nvPr userDrawn="1"/>
        </p:nvSpPr>
        <p:spPr>
          <a:xfrm>
            <a:off x="0" y="4689779"/>
            <a:ext cx="12192000" cy="3102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0">
            <a:extLst>
              <a:ext uri="{FF2B5EF4-FFF2-40B4-BE49-F238E27FC236}">
                <a16:creationId xmlns:a16="http://schemas.microsoft.com/office/drawing/2014/main" id="{91A44179-5E19-4F13-AFDF-4C1BDA601421}"/>
              </a:ext>
            </a:extLst>
          </p:cNvPr>
          <p:cNvSpPr>
            <a:spLocks noGrp="1"/>
          </p:cNvSpPr>
          <p:nvPr>
            <p:ph type="body" sz="quarter" idx="10" hasCustomPrompt="1"/>
          </p:nvPr>
        </p:nvSpPr>
        <p:spPr>
          <a:xfrm>
            <a:off x="4495800" y="3184858"/>
            <a:ext cx="7543800" cy="514350"/>
          </a:xfrm>
          <a:prstGeom prst="rect">
            <a:avLst/>
          </a:prstGeom>
        </p:spPr>
        <p:txBody>
          <a:bodyPr/>
          <a:lstStyle>
            <a:lvl1pPr marL="0" indent="0" algn="r">
              <a:buNone/>
              <a:defRPr lang="en-US" sz="4000" kern="1200" dirty="0" smtClean="0">
                <a:solidFill>
                  <a:schemeClr val="bg1"/>
                </a:solidFill>
                <a:effectLst>
                  <a:outerShdw blurRad="38100" dist="38100" dir="2700000" algn="tl">
                    <a:schemeClr val="tx1">
                      <a:alpha val="43000"/>
                    </a:schemeClr>
                  </a:outerShdw>
                </a:effectLst>
                <a:latin typeface="Franklin Gothic Medium" panose="020B0603020102020204" pitchFamily="34" charset="0"/>
                <a:ea typeface="+mn-ea"/>
                <a:cs typeface="Futura Std Medium"/>
              </a:defRPr>
            </a:lvl1pPr>
            <a:lvl2pPr>
              <a:defRPr lang="en-US" sz="4000" kern="1200" dirty="0" smtClean="0">
                <a:solidFill>
                  <a:schemeClr val="bg1"/>
                </a:solidFill>
                <a:effectLst>
                  <a:outerShdw blurRad="38100" dist="38100" dir="2700000" algn="tl">
                    <a:schemeClr val="tx1">
                      <a:alpha val="43000"/>
                    </a:schemeClr>
                  </a:outerShdw>
                </a:effectLst>
                <a:latin typeface="Franklin Gothic Medium" panose="020B0603020102020204" pitchFamily="34" charset="0"/>
                <a:ea typeface="+mn-ea"/>
                <a:cs typeface="Futura Std Medium"/>
              </a:defRPr>
            </a:lvl2pPr>
            <a:lvl3pPr>
              <a:defRPr lang="en-US" sz="4000" kern="1200" dirty="0" smtClean="0">
                <a:solidFill>
                  <a:schemeClr val="bg1"/>
                </a:solidFill>
                <a:effectLst>
                  <a:outerShdw blurRad="38100" dist="38100" dir="2700000" algn="tl">
                    <a:schemeClr val="tx1">
                      <a:alpha val="43000"/>
                    </a:schemeClr>
                  </a:outerShdw>
                </a:effectLst>
                <a:latin typeface="Franklin Gothic Medium" panose="020B0603020102020204" pitchFamily="34" charset="0"/>
                <a:ea typeface="+mn-ea"/>
                <a:cs typeface="Futura Std Medium"/>
              </a:defRPr>
            </a:lvl3pPr>
            <a:lvl4pPr>
              <a:defRPr lang="en-US" sz="4000" kern="1200" dirty="0" smtClean="0">
                <a:solidFill>
                  <a:schemeClr val="bg1"/>
                </a:solidFill>
                <a:effectLst>
                  <a:outerShdw blurRad="38100" dist="38100" dir="2700000" algn="tl">
                    <a:schemeClr val="tx1">
                      <a:alpha val="43000"/>
                    </a:schemeClr>
                  </a:outerShdw>
                </a:effectLst>
                <a:latin typeface="Franklin Gothic Medium" panose="020B0603020102020204" pitchFamily="34" charset="0"/>
                <a:ea typeface="+mn-ea"/>
                <a:cs typeface="Futura Std Medium"/>
              </a:defRPr>
            </a:lvl4pPr>
            <a:lvl5pPr>
              <a:defRPr lang="en-US" sz="4000" kern="1200" dirty="0">
                <a:solidFill>
                  <a:schemeClr val="bg1"/>
                </a:solidFill>
                <a:effectLst>
                  <a:outerShdw blurRad="38100" dist="38100" dir="2700000" algn="tl">
                    <a:schemeClr val="tx1">
                      <a:alpha val="43000"/>
                    </a:schemeClr>
                  </a:outerShdw>
                </a:effectLst>
                <a:latin typeface="Franklin Gothic Medium" panose="020B0603020102020204" pitchFamily="34" charset="0"/>
                <a:ea typeface="+mn-ea"/>
                <a:cs typeface="Futura Std Medium"/>
              </a:defRPr>
            </a:lvl5pPr>
          </a:lstStyle>
          <a:p>
            <a:pPr lvl="0"/>
            <a:r>
              <a:rPr lang="en-US" dirty="0"/>
              <a:t>Airline Accessibility and Assistance Dogs</a:t>
            </a:r>
          </a:p>
        </p:txBody>
      </p:sp>
      <p:sp>
        <p:nvSpPr>
          <p:cNvPr id="10" name="Rectangle 9">
            <a:extLst>
              <a:ext uri="{FF2B5EF4-FFF2-40B4-BE49-F238E27FC236}">
                <a16:creationId xmlns:a16="http://schemas.microsoft.com/office/drawing/2014/main" id="{EC9ED51A-C691-4A78-B668-4F55F29ABD2B}"/>
              </a:ext>
            </a:extLst>
          </p:cNvPr>
          <p:cNvSpPr/>
          <p:nvPr userDrawn="1"/>
        </p:nvSpPr>
        <p:spPr>
          <a:xfrm>
            <a:off x="0" y="4594085"/>
            <a:ext cx="12192000" cy="3175279"/>
          </a:xfrm>
          <a:prstGeom prst="rect">
            <a:avLst/>
          </a:prstGeom>
          <a:solidFill>
            <a:srgbClr val="FEBF57">
              <a:alpha val="50000"/>
            </a:srgbClr>
          </a:solidFill>
          <a:ln>
            <a:solidFill>
              <a:srgbClr val="FED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5EF32B3-ACE7-4A57-8130-5AD8317AB1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283" y="5638800"/>
            <a:ext cx="7315834" cy="1596528"/>
          </a:xfrm>
          <a:prstGeom prst="rect">
            <a:avLst/>
          </a:prstGeom>
        </p:spPr>
      </p:pic>
    </p:spTree>
    <p:extLst>
      <p:ext uri="{BB962C8B-B14F-4D97-AF65-F5344CB8AC3E}">
        <p14:creationId xmlns:p14="http://schemas.microsoft.com/office/powerpoint/2010/main" val="147475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5">
            <a:extLst>
              <a:ext uri="{FF2B5EF4-FFF2-40B4-BE49-F238E27FC236}">
                <a16:creationId xmlns:a16="http://schemas.microsoft.com/office/drawing/2014/main" id="{C63DEB12-FA28-4114-A6D0-16610705097F}"/>
              </a:ext>
            </a:extLst>
          </p:cNvPr>
          <p:cNvSpPr>
            <a:spLocks noGrp="1"/>
          </p:cNvSpPr>
          <p:nvPr>
            <p:ph type="sldNum" sz="quarter" idx="4"/>
          </p:nvPr>
        </p:nvSpPr>
        <p:spPr>
          <a:xfrm>
            <a:off x="9499600" y="6340475"/>
            <a:ext cx="2235200" cy="365125"/>
          </a:xfrm>
          <a:prstGeom prst="rect">
            <a:avLst/>
          </a:prstGeom>
        </p:spPr>
        <p:txBody>
          <a:bodyPr vert="horz" lIns="91440" tIns="45720" rIns="91440" bIns="45720" rtlCol="0" anchor="ctr"/>
          <a:lstStyle>
            <a:lvl1pPr algn="r">
              <a:defRPr sz="1600">
                <a:solidFill>
                  <a:schemeClr val="accent1">
                    <a:lumMod val="40000"/>
                    <a:lumOff val="60000"/>
                  </a:schemeClr>
                </a:solidFill>
                <a:latin typeface="Franklin Gothic Medium" panose="020B0603020102020204" pitchFamily="34" charset="0"/>
              </a:defRPr>
            </a:lvl1pPr>
          </a:lstStyle>
          <a:p>
            <a:fld id="{81267E34-6281-42D3-9F68-D9C46E46AA39}" type="slidenum">
              <a:rPr lang="en-US" smtClean="0"/>
              <a:pPr/>
              <a:t>‹#›</a:t>
            </a:fld>
            <a:endParaRPr lang="en-US" dirty="0"/>
          </a:p>
        </p:txBody>
      </p:sp>
    </p:spTree>
    <p:extLst>
      <p:ext uri="{BB962C8B-B14F-4D97-AF65-F5344CB8AC3E}">
        <p14:creationId xmlns:p14="http://schemas.microsoft.com/office/powerpoint/2010/main" val="84931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28C34166-0C36-455E-8025-46600974F5BF}"/>
              </a:ext>
            </a:extLst>
          </p:cNvPr>
          <p:cNvSpPr>
            <a:spLocks noGrp="1"/>
          </p:cNvSpPr>
          <p:nvPr>
            <p:ph type="sldNum" sz="quarter" idx="4"/>
          </p:nvPr>
        </p:nvSpPr>
        <p:spPr>
          <a:xfrm>
            <a:off x="9499600" y="6340475"/>
            <a:ext cx="2235200" cy="365125"/>
          </a:xfrm>
          <a:prstGeom prst="rect">
            <a:avLst/>
          </a:prstGeom>
        </p:spPr>
        <p:txBody>
          <a:bodyPr vert="horz" lIns="91440" tIns="45720" rIns="91440" bIns="45720" rtlCol="0" anchor="ctr"/>
          <a:lstStyle>
            <a:lvl1pPr algn="r">
              <a:defRPr sz="1600">
                <a:solidFill>
                  <a:schemeClr val="accent1">
                    <a:lumMod val="40000"/>
                    <a:lumOff val="60000"/>
                  </a:schemeClr>
                </a:solidFill>
                <a:latin typeface="Franklin Gothic Medium" panose="020B0603020102020204" pitchFamily="34" charset="0"/>
              </a:defRPr>
            </a:lvl1pPr>
          </a:lstStyle>
          <a:p>
            <a:fld id="{81267E34-6281-42D3-9F68-D9C46E46AA39}" type="slidenum">
              <a:rPr lang="en-US" smtClean="0"/>
              <a:pPr/>
              <a:t>‹#›</a:t>
            </a:fld>
            <a:endParaRPr lang="en-US" dirty="0"/>
          </a:p>
        </p:txBody>
      </p:sp>
    </p:spTree>
    <p:extLst>
      <p:ext uri="{BB962C8B-B14F-4D97-AF65-F5344CB8AC3E}">
        <p14:creationId xmlns:p14="http://schemas.microsoft.com/office/powerpoint/2010/main" val="21117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4879C6C-C1A1-4F42-BE18-351F2FE495CB}"/>
              </a:ext>
            </a:extLst>
          </p:cNvPr>
          <p:cNvSpPr>
            <a:spLocks noGrp="1"/>
          </p:cNvSpPr>
          <p:nvPr>
            <p:ph type="sldNum" sz="quarter" idx="4"/>
          </p:nvPr>
        </p:nvSpPr>
        <p:spPr>
          <a:xfrm>
            <a:off x="9499600" y="6340475"/>
            <a:ext cx="2235200" cy="365125"/>
          </a:xfrm>
          <a:prstGeom prst="rect">
            <a:avLst/>
          </a:prstGeom>
        </p:spPr>
        <p:txBody>
          <a:bodyPr vert="horz" lIns="91440" tIns="45720" rIns="91440" bIns="45720" rtlCol="0" anchor="ctr"/>
          <a:lstStyle>
            <a:lvl1pPr algn="r">
              <a:defRPr sz="1600">
                <a:solidFill>
                  <a:schemeClr val="accent1">
                    <a:lumMod val="40000"/>
                    <a:lumOff val="60000"/>
                  </a:schemeClr>
                </a:solidFill>
                <a:latin typeface="Franklin Gothic Medium" panose="020B0603020102020204" pitchFamily="34" charset="0"/>
              </a:defRPr>
            </a:lvl1pPr>
          </a:lstStyle>
          <a:p>
            <a:fld id="{81267E34-6281-42D3-9F68-D9C46E46AA39}" type="slidenum">
              <a:rPr lang="en-US" smtClean="0"/>
              <a:pPr/>
              <a:t>‹#›</a:t>
            </a:fld>
            <a:endParaRPr lang="en-US" dirty="0"/>
          </a:p>
        </p:txBody>
      </p:sp>
    </p:spTree>
    <p:extLst>
      <p:ext uri="{BB962C8B-B14F-4D97-AF65-F5344CB8AC3E}">
        <p14:creationId xmlns:p14="http://schemas.microsoft.com/office/powerpoint/2010/main" val="262327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CC8A1F01-AB0E-4132-BA8F-D7ABF7682786}"/>
              </a:ext>
            </a:extLst>
          </p:cNvPr>
          <p:cNvSpPr>
            <a:spLocks noGrp="1"/>
          </p:cNvSpPr>
          <p:nvPr>
            <p:ph type="sldNum" sz="quarter" idx="10"/>
          </p:nvPr>
        </p:nvSpPr>
        <p:spPr>
          <a:xfrm>
            <a:off x="9575800" y="6340475"/>
            <a:ext cx="2235200" cy="365125"/>
          </a:xfrm>
          <a:prstGeom prst="rect">
            <a:avLst/>
          </a:prstGeom>
        </p:spPr>
        <p:txBody>
          <a:bodyPr vert="horz" lIns="91440" tIns="45720" rIns="91440" bIns="45720" rtlCol="0" anchor="ctr"/>
          <a:lstStyle>
            <a:lvl1pPr algn="r">
              <a:defRPr sz="1600">
                <a:solidFill>
                  <a:schemeClr val="accent1">
                    <a:lumMod val="40000"/>
                    <a:lumOff val="60000"/>
                  </a:schemeClr>
                </a:solidFill>
                <a:latin typeface="Franklin Gothic Medium" panose="020B0603020102020204" pitchFamily="34" charset="0"/>
              </a:defRPr>
            </a:lvl1pPr>
          </a:lstStyle>
          <a:p>
            <a:fld id="{81267E34-6281-42D3-9F68-D9C46E46AA39}" type="slidenum">
              <a:rPr lang="en-US" smtClean="0"/>
              <a:pPr/>
              <a:t>‹#›</a:t>
            </a:fld>
            <a:endParaRPr lang="en-US" dirty="0"/>
          </a:p>
        </p:txBody>
      </p:sp>
    </p:spTree>
    <p:extLst>
      <p:ext uri="{BB962C8B-B14F-4D97-AF65-F5344CB8AC3E}">
        <p14:creationId xmlns:p14="http://schemas.microsoft.com/office/powerpoint/2010/main" val="1803707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9FF165F2-5329-43B3-B4DD-4843F760F8F5}"/>
              </a:ext>
            </a:extLst>
          </p:cNvPr>
          <p:cNvSpPr>
            <a:spLocks noGrp="1"/>
          </p:cNvSpPr>
          <p:nvPr>
            <p:ph type="sldNum" sz="quarter" idx="4"/>
          </p:nvPr>
        </p:nvSpPr>
        <p:spPr>
          <a:xfrm>
            <a:off x="9575800" y="6340475"/>
            <a:ext cx="2235200" cy="365125"/>
          </a:xfrm>
          <a:prstGeom prst="rect">
            <a:avLst/>
          </a:prstGeom>
        </p:spPr>
        <p:txBody>
          <a:bodyPr vert="horz" lIns="91440" tIns="45720" rIns="91440" bIns="45720" rtlCol="0" anchor="ctr"/>
          <a:lstStyle>
            <a:lvl1pPr algn="r">
              <a:defRPr sz="1600">
                <a:solidFill>
                  <a:schemeClr val="accent1">
                    <a:lumMod val="40000"/>
                    <a:lumOff val="60000"/>
                  </a:schemeClr>
                </a:solidFill>
                <a:latin typeface="Franklin Gothic Medium" panose="020B0603020102020204" pitchFamily="34" charset="0"/>
              </a:defRPr>
            </a:lvl1pPr>
          </a:lstStyle>
          <a:p>
            <a:fld id="{81267E34-6281-42D3-9F68-D9C46E46AA39}" type="slidenum">
              <a:rPr lang="en-US" smtClean="0"/>
              <a:pPr/>
              <a:t>‹#›</a:t>
            </a:fld>
            <a:endParaRPr lang="en-US" dirty="0"/>
          </a:p>
        </p:txBody>
      </p:sp>
    </p:spTree>
    <p:extLst>
      <p:ext uri="{BB962C8B-B14F-4D97-AF65-F5344CB8AC3E}">
        <p14:creationId xmlns:p14="http://schemas.microsoft.com/office/powerpoint/2010/main" val="4294965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39296BC-C165-4F67-9E05-BDE1FAA3444B}"/>
              </a:ext>
            </a:extLst>
          </p:cNvPr>
          <p:cNvSpPr>
            <a:spLocks noGrp="1"/>
          </p:cNvSpPr>
          <p:nvPr>
            <p:ph type="sldNum" sz="quarter" idx="4"/>
          </p:nvPr>
        </p:nvSpPr>
        <p:spPr>
          <a:xfrm>
            <a:off x="9601200" y="6340475"/>
            <a:ext cx="2235200" cy="365125"/>
          </a:xfrm>
          <a:prstGeom prst="rect">
            <a:avLst/>
          </a:prstGeom>
        </p:spPr>
        <p:txBody>
          <a:bodyPr vert="horz" lIns="91440" tIns="45720" rIns="91440" bIns="45720" rtlCol="0" anchor="ctr"/>
          <a:lstStyle>
            <a:lvl1pPr algn="r">
              <a:defRPr sz="1600">
                <a:solidFill>
                  <a:schemeClr val="accent1">
                    <a:lumMod val="40000"/>
                    <a:lumOff val="60000"/>
                  </a:schemeClr>
                </a:solidFill>
                <a:latin typeface="Franklin Gothic Medium" panose="020B0603020102020204" pitchFamily="34" charset="0"/>
              </a:defRPr>
            </a:lvl1pPr>
          </a:lstStyle>
          <a:p>
            <a:fld id="{81267E34-6281-42D3-9F68-D9C46E46AA39}" type="slidenum">
              <a:rPr lang="en-US" smtClean="0"/>
              <a:pPr/>
              <a:t>‹#›</a:t>
            </a:fld>
            <a:endParaRPr lang="en-US" dirty="0"/>
          </a:p>
        </p:txBody>
      </p:sp>
    </p:spTree>
    <p:extLst>
      <p:ext uri="{BB962C8B-B14F-4D97-AF65-F5344CB8AC3E}">
        <p14:creationId xmlns:p14="http://schemas.microsoft.com/office/powerpoint/2010/main" val="3560095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147394"/>
            <a:ext cx="8763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33400" y="1955199"/>
            <a:ext cx="11049000" cy="41094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525000" y="6336775"/>
            <a:ext cx="2235200" cy="365125"/>
          </a:xfrm>
          <a:prstGeom prst="rect">
            <a:avLst/>
          </a:prstGeom>
        </p:spPr>
        <p:txBody>
          <a:bodyPr vert="horz" lIns="91440" tIns="45720" rIns="91440" bIns="45720" rtlCol="0" anchor="ctr"/>
          <a:lstStyle>
            <a:lvl1pPr algn="r">
              <a:defRPr sz="1600">
                <a:solidFill>
                  <a:schemeClr val="accent1">
                    <a:lumMod val="40000"/>
                    <a:lumOff val="60000"/>
                  </a:schemeClr>
                </a:solidFill>
                <a:latin typeface="Franklin Gothic Medium" panose="020B0603020102020204" pitchFamily="34" charset="0"/>
              </a:defRPr>
            </a:lvl1pPr>
          </a:lstStyle>
          <a:p>
            <a:fld id="{81267E34-6281-42D3-9F68-D9C46E46AA39}" type="slidenum">
              <a:rPr lang="en-US" smtClean="0"/>
              <a:pPr/>
              <a:t>‹#›</a:t>
            </a:fld>
            <a:endParaRPr lang="en-US" dirty="0"/>
          </a:p>
        </p:txBody>
      </p:sp>
      <p:cxnSp>
        <p:nvCxnSpPr>
          <p:cNvPr id="9" name="Straight Connector 8"/>
          <p:cNvCxnSpPr>
            <a:cxnSpLocks/>
          </p:cNvCxnSpPr>
          <p:nvPr userDrawn="1"/>
        </p:nvCxnSpPr>
        <p:spPr>
          <a:xfrm>
            <a:off x="2819400" y="1371600"/>
            <a:ext cx="8763000" cy="0"/>
          </a:xfrm>
          <a:prstGeom prst="line">
            <a:avLst/>
          </a:prstGeom>
          <a:ln>
            <a:solidFill>
              <a:srgbClr val="0067A6"/>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0168101-73BD-4272-BE07-E2D9F9EE1A77}"/>
              </a:ext>
            </a:extLst>
          </p:cNvPr>
          <p:cNvSpPr/>
          <p:nvPr userDrawn="1"/>
        </p:nvSpPr>
        <p:spPr>
          <a:xfrm>
            <a:off x="533400" y="6247523"/>
            <a:ext cx="9573953" cy="45719"/>
          </a:xfrm>
          <a:prstGeom prst="rect">
            <a:avLst/>
          </a:prstGeom>
          <a:solidFill>
            <a:srgbClr val="FEB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78</a:t>
            </a:r>
          </a:p>
          <a:p>
            <a:pPr algn="ctr"/>
            <a:endParaRPr lang="en-US" dirty="0"/>
          </a:p>
        </p:txBody>
      </p:sp>
      <p:pic>
        <p:nvPicPr>
          <p:cNvPr id="14" name="Picture 13" descr="A close up of a logo&#10;&#10;Description automatically generated">
            <a:extLst>
              <a:ext uri="{FF2B5EF4-FFF2-40B4-BE49-F238E27FC236}">
                <a16:creationId xmlns:a16="http://schemas.microsoft.com/office/drawing/2014/main" id="{7E88C112-1CF3-4F79-9245-A4B43A25697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37380" y="5144135"/>
            <a:ext cx="2722820" cy="1679452"/>
          </a:xfrm>
          <a:prstGeom prst="rect">
            <a:avLst/>
          </a:prstGeom>
        </p:spPr>
      </p:pic>
      <p:pic>
        <p:nvPicPr>
          <p:cNvPr id="12" name="Picture 11">
            <a:extLst>
              <a:ext uri="{FF2B5EF4-FFF2-40B4-BE49-F238E27FC236}">
                <a16:creationId xmlns:a16="http://schemas.microsoft.com/office/drawing/2014/main" id="{476C848A-3BEB-4808-A1B9-3110130D2D8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3400" y="202748"/>
            <a:ext cx="1536330" cy="1480318"/>
          </a:xfrm>
          <a:prstGeom prst="rect">
            <a:avLst/>
          </a:prstGeom>
        </p:spPr>
      </p:pic>
    </p:spTree>
    <p:extLst>
      <p:ext uri="{BB962C8B-B14F-4D97-AF65-F5344CB8AC3E}">
        <p14:creationId xmlns:p14="http://schemas.microsoft.com/office/powerpoint/2010/main" val="1606148932"/>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0" r:id="rId3"/>
    <p:sldLayoutId id="2147483652" r:id="rId4"/>
    <p:sldLayoutId id="2147483653" r:id="rId5"/>
    <p:sldLayoutId id="2147483654" r:id="rId6"/>
    <p:sldLayoutId id="2147483655" r:id="rId7"/>
  </p:sldLayoutIdLst>
  <p:hf hdr="0" ftr="0" dt="0"/>
  <p:txStyles>
    <p:titleStyle>
      <a:lvl1pPr algn="r" defTabSz="914400" rtl="0" eaLnBrk="1" latinLnBrk="0" hangingPunct="1">
        <a:spcBef>
          <a:spcPct val="0"/>
        </a:spcBef>
        <a:buNone/>
        <a:defRPr sz="3200" b="0" kern="1200">
          <a:solidFill>
            <a:srgbClr val="0067A6"/>
          </a:solidFill>
          <a:latin typeface="Franklin Gothic Medium" panose="020B06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Franklin Gothic Medium" panose="020B06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jpe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1EAFD9-9EC3-4BE8-A4D2-C63559A1EED4}"/>
              </a:ext>
            </a:extLst>
          </p:cNvPr>
          <p:cNvSpPr>
            <a:spLocks noGrp="1"/>
          </p:cNvSpPr>
          <p:nvPr>
            <p:ph type="body" sz="quarter" idx="10"/>
          </p:nvPr>
        </p:nvSpPr>
        <p:spPr>
          <a:xfrm>
            <a:off x="6324600" y="2971800"/>
            <a:ext cx="5562600" cy="1524000"/>
          </a:xfrm>
        </p:spPr>
        <p:txBody>
          <a:bodyPr>
            <a:normAutofit/>
          </a:bodyPr>
          <a:lstStyle/>
          <a:p>
            <a:r>
              <a:rPr lang="en-US" dirty="0"/>
              <a:t>Airline Accessibility and Assistance Dogs</a:t>
            </a:r>
          </a:p>
        </p:txBody>
      </p:sp>
      <p:sp>
        <p:nvSpPr>
          <p:cNvPr id="3" name="Text Placeholder 2">
            <a:extLst>
              <a:ext uri="{FF2B5EF4-FFF2-40B4-BE49-F238E27FC236}">
                <a16:creationId xmlns:a16="http://schemas.microsoft.com/office/drawing/2014/main" id="{25BF1051-7714-49F7-B051-DE1E714D868A}"/>
              </a:ext>
            </a:extLst>
          </p:cNvPr>
          <p:cNvSpPr>
            <a:spLocks noGrp="1"/>
          </p:cNvSpPr>
          <p:nvPr>
            <p:ph type="body" sz="quarter" idx="4294967295"/>
          </p:nvPr>
        </p:nvSpPr>
        <p:spPr>
          <a:xfrm>
            <a:off x="3886200" y="4686300"/>
            <a:ext cx="7467600" cy="400050"/>
          </a:xfrm>
        </p:spPr>
        <p:txBody>
          <a:bodyPr>
            <a:normAutofit fontScale="77500" lnSpcReduction="20000"/>
          </a:bodyPr>
          <a:lstStyle/>
          <a:p>
            <a:pPr algn="r"/>
            <a:r>
              <a:rPr lang="en-US" dirty="0"/>
              <a:t>Presenter Name</a:t>
            </a:r>
          </a:p>
        </p:txBody>
      </p:sp>
      <p:sp>
        <p:nvSpPr>
          <p:cNvPr id="4" name="Text Placeholder 3">
            <a:extLst>
              <a:ext uri="{FF2B5EF4-FFF2-40B4-BE49-F238E27FC236}">
                <a16:creationId xmlns:a16="http://schemas.microsoft.com/office/drawing/2014/main" id="{7837E77C-55A7-42EE-95AB-EC31144D4604}"/>
              </a:ext>
            </a:extLst>
          </p:cNvPr>
          <p:cNvSpPr>
            <a:spLocks noGrp="1"/>
          </p:cNvSpPr>
          <p:nvPr>
            <p:ph type="body" sz="quarter" idx="4294967295"/>
          </p:nvPr>
        </p:nvSpPr>
        <p:spPr>
          <a:xfrm>
            <a:off x="3886200" y="5143500"/>
            <a:ext cx="7467600" cy="285750"/>
          </a:xfrm>
        </p:spPr>
        <p:txBody>
          <a:bodyPr>
            <a:normAutofit fontScale="47500" lnSpcReduction="20000"/>
          </a:bodyPr>
          <a:lstStyle/>
          <a:p>
            <a:pPr algn="r"/>
            <a:r>
              <a:rPr lang="en-US" dirty="0"/>
              <a:t>Date and additional information</a:t>
            </a:r>
          </a:p>
        </p:txBody>
      </p:sp>
    </p:spTree>
    <p:extLst>
      <p:ext uri="{BB962C8B-B14F-4D97-AF65-F5344CB8AC3E}">
        <p14:creationId xmlns:p14="http://schemas.microsoft.com/office/powerpoint/2010/main" val="2361200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ACE1F-316D-4629-9601-EB83FC7F489F}"/>
              </a:ext>
            </a:extLst>
          </p:cNvPr>
          <p:cNvSpPr>
            <a:spLocks noGrp="1"/>
          </p:cNvSpPr>
          <p:nvPr>
            <p:ph type="title"/>
          </p:nvPr>
        </p:nvSpPr>
        <p:spPr/>
        <p:txBody>
          <a:bodyPr/>
          <a:lstStyle/>
          <a:p>
            <a:r>
              <a:rPr lang="en-US" dirty="0"/>
              <a:t>Task Trained Service Dogs</a:t>
            </a:r>
          </a:p>
        </p:txBody>
      </p:sp>
      <p:sp>
        <p:nvSpPr>
          <p:cNvPr id="3" name="Content Placeholder 2">
            <a:extLst>
              <a:ext uri="{FF2B5EF4-FFF2-40B4-BE49-F238E27FC236}">
                <a16:creationId xmlns:a16="http://schemas.microsoft.com/office/drawing/2014/main" id="{A173EEE4-BF77-476C-8981-372D2BD75433}"/>
              </a:ext>
            </a:extLst>
          </p:cNvPr>
          <p:cNvSpPr>
            <a:spLocks noGrp="1"/>
          </p:cNvSpPr>
          <p:nvPr>
            <p:ph idx="1"/>
          </p:nvPr>
        </p:nvSpPr>
        <p:spPr/>
        <p:txBody>
          <a:bodyPr/>
          <a:lstStyle/>
          <a:p>
            <a:r>
              <a:rPr lang="en-US" dirty="0"/>
              <a:t>Newest application of service dogs are helping people with psychological disabilities through tasks (PSA’s)</a:t>
            </a:r>
          </a:p>
          <a:p>
            <a:pPr lvl="1"/>
            <a:r>
              <a:rPr lang="en-US" dirty="0"/>
              <a:t>Anxiety interruption</a:t>
            </a:r>
          </a:p>
          <a:p>
            <a:pPr lvl="1"/>
            <a:r>
              <a:rPr lang="en-US" dirty="0"/>
              <a:t>Nightmare interruption</a:t>
            </a:r>
          </a:p>
          <a:p>
            <a:pPr lvl="1"/>
            <a:r>
              <a:rPr lang="en-US" dirty="0"/>
              <a:t>Position commands – front, behind</a:t>
            </a:r>
          </a:p>
          <a:p>
            <a:pPr lvl="1"/>
            <a:r>
              <a:rPr lang="en-US" dirty="0"/>
              <a:t>Light, retrieve, shake</a:t>
            </a:r>
          </a:p>
          <a:p>
            <a:pPr lvl="1"/>
            <a:endParaRPr lang="en-US" dirty="0"/>
          </a:p>
        </p:txBody>
      </p:sp>
      <p:sp>
        <p:nvSpPr>
          <p:cNvPr id="4" name="Slide Number Placeholder 3">
            <a:extLst>
              <a:ext uri="{FF2B5EF4-FFF2-40B4-BE49-F238E27FC236}">
                <a16:creationId xmlns:a16="http://schemas.microsoft.com/office/drawing/2014/main" id="{20119476-EE56-483E-8DDD-71DBACEF4937}"/>
              </a:ext>
            </a:extLst>
          </p:cNvPr>
          <p:cNvSpPr>
            <a:spLocks noGrp="1"/>
          </p:cNvSpPr>
          <p:nvPr>
            <p:ph type="sldNum" sz="quarter" idx="4"/>
          </p:nvPr>
        </p:nvSpPr>
        <p:spPr/>
        <p:txBody>
          <a:bodyPr/>
          <a:lstStyle/>
          <a:p>
            <a:fld id="{81267E34-6281-42D3-9F68-D9C46E46AA39}" type="slidenum">
              <a:rPr lang="en-US" smtClean="0"/>
              <a:pPr/>
              <a:t>10</a:t>
            </a:fld>
            <a:endParaRPr lang="en-US" dirty="0"/>
          </a:p>
        </p:txBody>
      </p:sp>
    </p:spTree>
    <p:extLst>
      <p:ext uri="{BB962C8B-B14F-4D97-AF65-F5344CB8AC3E}">
        <p14:creationId xmlns:p14="http://schemas.microsoft.com/office/powerpoint/2010/main" val="3601410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33FDFA-C2CF-4031-A486-1769C8B3BD50}"/>
              </a:ext>
            </a:extLst>
          </p:cNvPr>
          <p:cNvSpPr>
            <a:spLocks noGrp="1"/>
          </p:cNvSpPr>
          <p:nvPr>
            <p:ph type="body" sz="quarter" idx="10"/>
          </p:nvPr>
        </p:nvSpPr>
        <p:spPr>
          <a:xfrm>
            <a:off x="6019800" y="3184858"/>
            <a:ext cx="6019800" cy="1234742"/>
          </a:xfrm>
        </p:spPr>
        <p:txBody>
          <a:bodyPr>
            <a:normAutofit lnSpcReduction="10000"/>
          </a:bodyPr>
          <a:lstStyle/>
          <a:p>
            <a:r>
              <a:rPr lang="en-US" dirty="0"/>
              <a:t>Expectations of a trained service dog</a:t>
            </a:r>
          </a:p>
        </p:txBody>
      </p:sp>
    </p:spTree>
    <p:extLst>
      <p:ext uri="{BB962C8B-B14F-4D97-AF65-F5344CB8AC3E}">
        <p14:creationId xmlns:p14="http://schemas.microsoft.com/office/powerpoint/2010/main" val="145638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D6DA-85AB-4E91-B4EC-294FBC3C0D75}"/>
              </a:ext>
            </a:extLst>
          </p:cNvPr>
          <p:cNvSpPr>
            <a:spLocks noGrp="1"/>
          </p:cNvSpPr>
          <p:nvPr>
            <p:ph type="title"/>
          </p:nvPr>
        </p:nvSpPr>
        <p:spPr/>
        <p:txBody>
          <a:bodyPr/>
          <a:lstStyle/>
          <a:p>
            <a:r>
              <a:rPr lang="en-US" dirty="0"/>
              <a:t>Service dog teams</a:t>
            </a:r>
          </a:p>
        </p:txBody>
      </p:sp>
      <p:sp>
        <p:nvSpPr>
          <p:cNvPr id="3" name="Content Placeholder 2">
            <a:extLst>
              <a:ext uri="{FF2B5EF4-FFF2-40B4-BE49-F238E27FC236}">
                <a16:creationId xmlns:a16="http://schemas.microsoft.com/office/drawing/2014/main" id="{F175CA49-D5C0-494F-BCBB-1B6D243CF218}"/>
              </a:ext>
            </a:extLst>
          </p:cNvPr>
          <p:cNvSpPr>
            <a:spLocks noGrp="1"/>
          </p:cNvSpPr>
          <p:nvPr>
            <p:ph idx="1"/>
          </p:nvPr>
        </p:nvSpPr>
        <p:spPr>
          <a:xfrm>
            <a:off x="533400" y="1955199"/>
            <a:ext cx="6400800" cy="4750401"/>
          </a:xfrm>
        </p:spPr>
        <p:txBody>
          <a:bodyPr>
            <a:normAutofit fontScale="62500" lnSpcReduction="20000"/>
          </a:bodyPr>
          <a:lstStyle/>
          <a:p>
            <a:pPr marL="285750" lvl="0" indent="-285750"/>
            <a:r>
              <a:rPr lang="en-US" dirty="0"/>
              <a:t>Service dogs require years of training to learn specific tasks that </a:t>
            </a:r>
            <a:r>
              <a:rPr lang="en-US" b="1" dirty="0"/>
              <a:t>directly</a:t>
            </a:r>
            <a:r>
              <a:rPr lang="en-US" dirty="0"/>
              <a:t> mitigates the handler’s disability</a:t>
            </a:r>
          </a:p>
          <a:p>
            <a:pPr marL="285750" lvl="0" indent="-285750"/>
            <a:endParaRPr lang="en-US" dirty="0"/>
          </a:p>
          <a:p>
            <a:pPr marL="285750" lvl="0" indent="-285750"/>
            <a:r>
              <a:rPr lang="en-US" dirty="0"/>
              <a:t>Service dogs must be clean, in control and behave in a safe manner</a:t>
            </a:r>
          </a:p>
          <a:p>
            <a:pPr marL="285750" lvl="0" indent="-285750"/>
            <a:endParaRPr lang="en-US" dirty="0"/>
          </a:p>
          <a:p>
            <a:pPr marL="285750" lvl="0" indent="-285750"/>
            <a:r>
              <a:rPr lang="en-US" dirty="0"/>
              <a:t>Inappropriate behaviors for a service dog include</a:t>
            </a:r>
          </a:p>
          <a:p>
            <a:pPr lvl="1">
              <a:buFont typeface="Arial" panose="020B0604020202020204" pitchFamily="34" charset="0"/>
              <a:buChar char="•"/>
            </a:pPr>
            <a:r>
              <a:rPr lang="en-US" dirty="0"/>
              <a:t>Aggression-Biting, snarling, growling, lunging</a:t>
            </a:r>
          </a:p>
          <a:p>
            <a:pPr lvl="1">
              <a:buFont typeface="Arial" panose="020B0604020202020204" pitchFamily="34" charset="0"/>
              <a:buChar char="•"/>
            </a:pPr>
            <a:r>
              <a:rPr lang="en-US" b="1" dirty="0"/>
              <a:t>Uncontrolled</a:t>
            </a:r>
            <a:r>
              <a:rPr lang="en-US" dirty="0"/>
              <a:t> barking </a:t>
            </a:r>
          </a:p>
          <a:p>
            <a:pPr lvl="2"/>
            <a:r>
              <a:rPr lang="en-US" dirty="0"/>
              <a:t>Some dogs use a trained bark to alert or get help</a:t>
            </a:r>
          </a:p>
          <a:p>
            <a:pPr lvl="1">
              <a:buFont typeface="Arial" panose="020B0604020202020204" pitchFamily="34" charset="0"/>
              <a:buChar char="•"/>
            </a:pPr>
            <a:r>
              <a:rPr lang="en-US" dirty="0"/>
              <a:t>Eating off tables or floors</a:t>
            </a:r>
          </a:p>
          <a:p>
            <a:pPr lvl="1">
              <a:buFont typeface="Arial" panose="020B0604020202020204" pitchFamily="34" charset="0"/>
              <a:buChar char="•"/>
            </a:pPr>
            <a:r>
              <a:rPr lang="en-US" dirty="0"/>
              <a:t>Interfering with other customers </a:t>
            </a:r>
          </a:p>
          <a:p>
            <a:pPr lvl="2"/>
            <a:r>
              <a:rPr lang="en-US" dirty="0"/>
              <a:t>Begging or interrupting</a:t>
            </a:r>
          </a:p>
          <a:p>
            <a:pPr lvl="1">
              <a:buFont typeface="Arial" panose="020B0604020202020204" pitchFamily="34" charset="0"/>
              <a:buChar char="•"/>
            </a:pPr>
            <a:r>
              <a:rPr lang="en-US" dirty="0"/>
              <a:t>Jumping, lunging, aggression</a:t>
            </a:r>
          </a:p>
          <a:p>
            <a:pPr lvl="1">
              <a:buFont typeface="Arial" panose="020B0604020202020204" pitchFamily="34" charset="0"/>
              <a:buChar char="•"/>
            </a:pPr>
            <a:r>
              <a:rPr lang="en-US" dirty="0"/>
              <a:t>Repeated toileting accidents</a:t>
            </a:r>
          </a:p>
        </p:txBody>
      </p:sp>
      <p:sp>
        <p:nvSpPr>
          <p:cNvPr id="4" name="Slide Number Placeholder 3">
            <a:extLst>
              <a:ext uri="{FF2B5EF4-FFF2-40B4-BE49-F238E27FC236}">
                <a16:creationId xmlns:a16="http://schemas.microsoft.com/office/drawing/2014/main" id="{0241C7AC-2264-4FC9-BCD7-450DBD956A3A}"/>
              </a:ext>
            </a:extLst>
          </p:cNvPr>
          <p:cNvSpPr>
            <a:spLocks noGrp="1"/>
          </p:cNvSpPr>
          <p:nvPr>
            <p:ph type="sldNum" sz="quarter" idx="4"/>
          </p:nvPr>
        </p:nvSpPr>
        <p:spPr/>
        <p:txBody>
          <a:bodyPr/>
          <a:lstStyle/>
          <a:p>
            <a:fld id="{81267E34-6281-42D3-9F68-D9C46E46AA39}" type="slidenum">
              <a:rPr lang="en-US" smtClean="0"/>
              <a:pPr/>
              <a:t>12</a:t>
            </a:fld>
            <a:endParaRPr lang="en-US" dirty="0"/>
          </a:p>
        </p:txBody>
      </p:sp>
      <p:pic>
        <p:nvPicPr>
          <p:cNvPr id="6" name="Picture 5">
            <a:extLst>
              <a:ext uri="{FF2B5EF4-FFF2-40B4-BE49-F238E27FC236}">
                <a16:creationId xmlns:a16="http://schemas.microsoft.com/office/drawing/2014/main" id="{CB870222-6505-4A22-8D26-709E22F21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1676102"/>
            <a:ext cx="5145203" cy="3429298"/>
          </a:xfrm>
          <a:prstGeom prst="rect">
            <a:avLst/>
          </a:prstGeom>
        </p:spPr>
      </p:pic>
    </p:spTree>
    <p:extLst>
      <p:ext uri="{BB962C8B-B14F-4D97-AF65-F5344CB8AC3E}">
        <p14:creationId xmlns:p14="http://schemas.microsoft.com/office/powerpoint/2010/main" val="3292385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576B2-3FEA-449D-B18D-D769638EBBF0}"/>
              </a:ext>
            </a:extLst>
          </p:cNvPr>
          <p:cNvSpPr>
            <a:spLocks noGrp="1"/>
          </p:cNvSpPr>
          <p:nvPr>
            <p:ph type="title"/>
          </p:nvPr>
        </p:nvSpPr>
        <p:spPr/>
        <p:txBody>
          <a:bodyPr/>
          <a:lstStyle/>
          <a:p>
            <a:r>
              <a:rPr lang="en-US" dirty="0"/>
              <a:t>What to Expect from a Service Dog Handler</a:t>
            </a:r>
          </a:p>
        </p:txBody>
      </p:sp>
      <p:sp>
        <p:nvSpPr>
          <p:cNvPr id="3" name="Content Placeholder 2">
            <a:extLst>
              <a:ext uri="{FF2B5EF4-FFF2-40B4-BE49-F238E27FC236}">
                <a16:creationId xmlns:a16="http://schemas.microsoft.com/office/drawing/2014/main" id="{346C95BD-5165-4F44-B4B8-899AB7AD3F18}"/>
              </a:ext>
            </a:extLst>
          </p:cNvPr>
          <p:cNvSpPr>
            <a:spLocks noGrp="1"/>
          </p:cNvSpPr>
          <p:nvPr>
            <p:ph idx="1"/>
          </p:nvPr>
        </p:nvSpPr>
        <p:spPr/>
        <p:txBody>
          <a:bodyPr>
            <a:normAutofit fontScale="70000" lnSpcReduction="20000"/>
          </a:bodyPr>
          <a:lstStyle/>
          <a:p>
            <a:pPr lvl="0"/>
            <a:r>
              <a:rPr lang="en-US" dirty="0"/>
              <a:t>Under the ADA, service dogs must be leashed, or tethered in a public space, unless these devices interfere with the service dog’s work or the individual’s disability prevents using these devices. </a:t>
            </a:r>
          </a:p>
          <a:p>
            <a:pPr lvl="1"/>
            <a:r>
              <a:rPr lang="en-US" dirty="0"/>
              <a:t>The individual must maintain control of the animal through voice, signal, or other effective controls.</a:t>
            </a:r>
          </a:p>
          <a:p>
            <a:pPr lvl="0"/>
            <a:r>
              <a:rPr lang="en-US" dirty="0"/>
              <a:t>With the exception of a safety issue (aggression), the handler has the right to remedy an inappropriate behavior and get their dog back under control</a:t>
            </a:r>
          </a:p>
          <a:p>
            <a:pPr lvl="1"/>
            <a:r>
              <a:rPr lang="en-US" dirty="0"/>
              <a:t>If the behavior continues, the dog may be excluded from the establishment. The handler must be allowed to use the establishment without the presence of the dog</a:t>
            </a:r>
          </a:p>
          <a:p>
            <a:pPr lvl="0"/>
            <a:r>
              <a:rPr lang="en-US" dirty="0"/>
              <a:t>Handlers are responsible for the health and cleanliness of the service dog</a:t>
            </a:r>
          </a:p>
          <a:p>
            <a:pPr lvl="0"/>
            <a:r>
              <a:rPr lang="en-US" dirty="0"/>
              <a:t>The handler does not need to have papers, ID cards/tags, doctors notes, special vests, etc. as there are no mandatory federal or state registries or certifications. </a:t>
            </a:r>
          </a:p>
          <a:p>
            <a:endParaRPr lang="en-US" dirty="0"/>
          </a:p>
        </p:txBody>
      </p:sp>
      <p:sp>
        <p:nvSpPr>
          <p:cNvPr id="4" name="Slide Number Placeholder 3">
            <a:extLst>
              <a:ext uri="{FF2B5EF4-FFF2-40B4-BE49-F238E27FC236}">
                <a16:creationId xmlns:a16="http://schemas.microsoft.com/office/drawing/2014/main" id="{F4C58E00-F11C-4274-BA04-28D65FB9681B}"/>
              </a:ext>
            </a:extLst>
          </p:cNvPr>
          <p:cNvSpPr>
            <a:spLocks noGrp="1"/>
          </p:cNvSpPr>
          <p:nvPr>
            <p:ph type="sldNum" sz="quarter" idx="4"/>
          </p:nvPr>
        </p:nvSpPr>
        <p:spPr/>
        <p:txBody>
          <a:bodyPr/>
          <a:lstStyle/>
          <a:p>
            <a:fld id="{81267E34-6281-42D3-9F68-D9C46E46AA39}" type="slidenum">
              <a:rPr lang="en-US" smtClean="0"/>
              <a:pPr/>
              <a:t>13</a:t>
            </a:fld>
            <a:endParaRPr lang="en-US" dirty="0"/>
          </a:p>
        </p:txBody>
      </p:sp>
    </p:spTree>
    <p:extLst>
      <p:ext uri="{BB962C8B-B14F-4D97-AF65-F5344CB8AC3E}">
        <p14:creationId xmlns:p14="http://schemas.microsoft.com/office/powerpoint/2010/main" val="3502472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2DC0B-8333-4370-A860-63DBC288BF02}"/>
              </a:ext>
            </a:extLst>
          </p:cNvPr>
          <p:cNvSpPr>
            <a:spLocks noGrp="1"/>
          </p:cNvSpPr>
          <p:nvPr>
            <p:ph type="title"/>
          </p:nvPr>
        </p:nvSpPr>
        <p:spPr/>
        <p:txBody>
          <a:bodyPr/>
          <a:lstStyle/>
          <a:p>
            <a:r>
              <a:rPr lang="en-US" dirty="0"/>
              <a:t>Examples of Behavior</a:t>
            </a:r>
          </a:p>
        </p:txBody>
      </p:sp>
      <p:sp>
        <p:nvSpPr>
          <p:cNvPr id="4" name="Slide Number Placeholder 3">
            <a:extLst>
              <a:ext uri="{FF2B5EF4-FFF2-40B4-BE49-F238E27FC236}">
                <a16:creationId xmlns:a16="http://schemas.microsoft.com/office/drawing/2014/main" id="{E6A36992-2654-49BC-AA30-8B0C412C2357}"/>
              </a:ext>
            </a:extLst>
          </p:cNvPr>
          <p:cNvSpPr>
            <a:spLocks noGrp="1"/>
          </p:cNvSpPr>
          <p:nvPr>
            <p:ph type="sldNum" sz="quarter" idx="4"/>
          </p:nvPr>
        </p:nvSpPr>
        <p:spPr/>
        <p:txBody>
          <a:bodyPr/>
          <a:lstStyle/>
          <a:p>
            <a:fld id="{81267E34-6281-42D3-9F68-D9C46E46AA39}" type="slidenum">
              <a:rPr lang="en-US" smtClean="0"/>
              <a:pPr/>
              <a:t>14</a:t>
            </a:fld>
            <a:endParaRPr lang="en-US" dirty="0"/>
          </a:p>
        </p:txBody>
      </p:sp>
      <p:pic>
        <p:nvPicPr>
          <p:cNvPr id="7" name="Picture 2" descr="Image result for fake service dog">
            <a:extLst>
              <a:ext uri="{FF2B5EF4-FFF2-40B4-BE49-F238E27FC236}">
                <a16:creationId xmlns:a16="http://schemas.microsoft.com/office/drawing/2014/main" id="{CB5473A4-5982-4B42-B2D1-372F1DDB8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52600"/>
            <a:ext cx="38862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dog that is lying down on a bicycle in front of a building&#10;&#10;Description automatically generated">
            <a:extLst>
              <a:ext uri="{FF2B5EF4-FFF2-40B4-BE49-F238E27FC236}">
                <a16:creationId xmlns:a16="http://schemas.microsoft.com/office/drawing/2014/main" id="{B683B26B-DC3C-407C-B83B-C46DE42FA329}"/>
              </a:ext>
            </a:extLst>
          </p:cNvPr>
          <p:cNvPicPr>
            <a:picLocks noChangeAspect="1"/>
          </p:cNvPicPr>
          <p:nvPr/>
        </p:nvPicPr>
        <p:blipFill rotWithShape="1">
          <a:blip r:embed="rId4">
            <a:extLst>
              <a:ext uri="{28A0092B-C50C-407E-A947-70E740481C1C}">
                <a14:useLocalDpi xmlns:a14="http://schemas.microsoft.com/office/drawing/2010/main" val="0"/>
              </a:ext>
            </a:extLst>
          </a:blip>
          <a:srcRect l="12445" t="5482" r="15940" b="13339"/>
          <a:stretch/>
        </p:blipFill>
        <p:spPr>
          <a:xfrm>
            <a:off x="5562600" y="1600200"/>
            <a:ext cx="5181600" cy="3917794"/>
          </a:xfrm>
          <a:prstGeom prst="rect">
            <a:avLst/>
          </a:prstGeom>
        </p:spPr>
      </p:pic>
    </p:spTree>
    <p:extLst>
      <p:ext uri="{BB962C8B-B14F-4D97-AF65-F5344CB8AC3E}">
        <p14:creationId xmlns:p14="http://schemas.microsoft.com/office/powerpoint/2010/main" val="840497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2DC0B-8333-4370-A860-63DBC288BF02}"/>
              </a:ext>
            </a:extLst>
          </p:cNvPr>
          <p:cNvSpPr>
            <a:spLocks noGrp="1"/>
          </p:cNvSpPr>
          <p:nvPr>
            <p:ph type="title"/>
          </p:nvPr>
        </p:nvSpPr>
        <p:spPr/>
        <p:txBody>
          <a:bodyPr/>
          <a:lstStyle/>
          <a:p>
            <a:r>
              <a:rPr lang="en-US" dirty="0"/>
              <a:t>Examples of Behavior</a:t>
            </a:r>
          </a:p>
        </p:txBody>
      </p:sp>
      <p:sp>
        <p:nvSpPr>
          <p:cNvPr id="4" name="Slide Number Placeholder 3">
            <a:extLst>
              <a:ext uri="{FF2B5EF4-FFF2-40B4-BE49-F238E27FC236}">
                <a16:creationId xmlns:a16="http://schemas.microsoft.com/office/drawing/2014/main" id="{E6A36992-2654-49BC-AA30-8B0C412C2357}"/>
              </a:ext>
            </a:extLst>
          </p:cNvPr>
          <p:cNvSpPr>
            <a:spLocks noGrp="1"/>
          </p:cNvSpPr>
          <p:nvPr>
            <p:ph type="sldNum" sz="quarter" idx="4"/>
          </p:nvPr>
        </p:nvSpPr>
        <p:spPr/>
        <p:txBody>
          <a:bodyPr/>
          <a:lstStyle/>
          <a:p>
            <a:fld id="{81267E34-6281-42D3-9F68-D9C46E46AA39}" type="slidenum">
              <a:rPr lang="en-US" smtClean="0"/>
              <a:pPr/>
              <a:t>15</a:t>
            </a:fld>
            <a:endParaRPr lang="en-US" dirty="0"/>
          </a:p>
        </p:txBody>
      </p:sp>
      <p:pic>
        <p:nvPicPr>
          <p:cNvPr id="5" name="Picture 4" descr="A person standing in a room&#10;&#10;Description automatically generated">
            <a:extLst>
              <a:ext uri="{FF2B5EF4-FFF2-40B4-BE49-F238E27FC236}">
                <a16:creationId xmlns:a16="http://schemas.microsoft.com/office/drawing/2014/main" id="{A98C43F7-E254-49DD-96C1-CAD825840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787983"/>
            <a:ext cx="5834727" cy="3282034"/>
          </a:xfrm>
          <a:prstGeom prst="rect">
            <a:avLst/>
          </a:prstGeom>
        </p:spPr>
      </p:pic>
      <p:pic>
        <p:nvPicPr>
          <p:cNvPr id="7" name="Picture 6" descr="A picture containing dog, wall, red, indoor&#10;&#10;Description automatically generated">
            <a:extLst>
              <a:ext uri="{FF2B5EF4-FFF2-40B4-BE49-F238E27FC236}">
                <a16:creationId xmlns:a16="http://schemas.microsoft.com/office/drawing/2014/main" id="{BFDD486D-04DF-4D01-BB48-45AA724A2B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3612" y="1824037"/>
            <a:ext cx="4286250" cy="3209925"/>
          </a:xfrm>
          <a:prstGeom prst="rect">
            <a:avLst/>
          </a:prstGeom>
        </p:spPr>
      </p:pic>
    </p:spTree>
    <p:extLst>
      <p:ext uri="{BB962C8B-B14F-4D97-AF65-F5344CB8AC3E}">
        <p14:creationId xmlns:p14="http://schemas.microsoft.com/office/powerpoint/2010/main" val="1630050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2DC0B-8333-4370-A860-63DBC288BF02}"/>
              </a:ext>
            </a:extLst>
          </p:cNvPr>
          <p:cNvSpPr>
            <a:spLocks noGrp="1"/>
          </p:cNvSpPr>
          <p:nvPr>
            <p:ph type="title"/>
          </p:nvPr>
        </p:nvSpPr>
        <p:spPr/>
        <p:txBody>
          <a:bodyPr/>
          <a:lstStyle/>
          <a:p>
            <a:r>
              <a:rPr lang="en-US" dirty="0"/>
              <a:t>Examples of Behavior</a:t>
            </a:r>
          </a:p>
        </p:txBody>
      </p:sp>
      <p:sp>
        <p:nvSpPr>
          <p:cNvPr id="4" name="Slide Number Placeholder 3">
            <a:extLst>
              <a:ext uri="{FF2B5EF4-FFF2-40B4-BE49-F238E27FC236}">
                <a16:creationId xmlns:a16="http://schemas.microsoft.com/office/drawing/2014/main" id="{E6A36992-2654-49BC-AA30-8B0C412C2357}"/>
              </a:ext>
            </a:extLst>
          </p:cNvPr>
          <p:cNvSpPr>
            <a:spLocks noGrp="1"/>
          </p:cNvSpPr>
          <p:nvPr>
            <p:ph type="sldNum" sz="quarter" idx="4"/>
          </p:nvPr>
        </p:nvSpPr>
        <p:spPr/>
        <p:txBody>
          <a:bodyPr/>
          <a:lstStyle/>
          <a:p>
            <a:fld id="{81267E34-6281-42D3-9F68-D9C46E46AA39}" type="slidenum">
              <a:rPr lang="en-US" smtClean="0"/>
              <a:pPr/>
              <a:t>16</a:t>
            </a:fld>
            <a:endParaRPr lang="en-US" dirty="0"/>
          </a:p>
        </p:txBody>
      </p:sp>
      <p:pic>
        <p:nvPicPr>
          <p:cNvPr id="5" name="Picture 4" descr="A dog looking at the camera&#10;&#10;Description automatically generated">
            <a:extLst>
              <a:ext uri="{FF2B5EF4-FFF2-40B4-BE49-F238E27FC236}">
                <a16:creationId xmlns:a16="http://schemas.microsoft.com/office/drawing/2014/main" id="{1D386FDB-0AFD-4254-9A3C-F9A18A28A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62" y="1905000"/>
            <a:ext cx="4740088" cy="3600450"/>
          </a:xfrm>
          <a:prstGeom prst="rect">
            <a:avLst/>
          </a:prstGeom>
        </p:spPr>
      </p:pic>
      <p:pic>
        <p:nvPicPr>
          <p:cNvPr id="7" name="Content Placeholder 5">
            <a:extLst>
              <a:ext uri="{FF2B5EF4-FFF2-40B4-BE49-F238E27FC236}">
                <a16:creationId xmlns:a16="http://schemas.microsoft.com/office/drawing/2014/main" id="{DCF09563-1E8C-4E22-A14D-3F19E96C56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1604046"/>
            <a:ext cx="3591560" cy="4489450"/>
          </a:xfrm>
          <a:prstGeom prst="rect">
            <a:avLst/>
          </a:prstGeom>
        </p:spPr>
      </p:pic>
    </p:spTree>
    <p:extLst>
      <p:ext uri="{BB962C8B-B14F-4D97-AF65-F5344CB8AC3E}">
        <p14:creationId xmlns:p14="http://schemas.microsoft.com/office/powerpoint/2010/main" val="1566718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2DC0B-8333-4370-A860-63DBC288BF02}"/>
              </a:ext>
            </a:extLst>
          </p:cNvPr>
          <p:cNvSpPr>
            <a:spLocks noGrp="1"/>
          </p:cNvSpPr>
          <p:nvPr>
            <p:ph type="title"/>
          </p:nvPr>
        </p:nvSpPr>
        <p:spPr/>
        <p:txBody>
          <a:bodyPr/>
          <a:lstStyle/>
          <a:p>
            <a:r>
              <a:rPr lang="en-US" dirty="0"/>
              <a:t>Examples of Behavior</a:t>
            </a:r>
          </a:p>
        </p:txBody>
      </p:sp>
      <p:sp>
        <p:nvSpPr>
          <p:cNvPr id="4" name="Slide Number Placeholder 3">
            <a:extLst>
              <a:ext uri="{FF2B5EF4-FFF2-40B4-BE49-F238E27FC236}">
                <a16:creationId xmlns:a16="http://schemas.microsoft.com/office/drawing/2014/main" id="{E6A36992-2654-49BC-AA30-8B0C412C2357}"/>
              </a:ext>
            </a:extLst>
          </p:cNvPr>
          <p:cNvSpPr>
            <a:spLocks noGrp="1"/>
          </p:cNvSpPr>
          <p:nvPr>
            <p:ph type="sldNum" sz="quarter" idx="4"/>
          </p:nvPr>
        </p:nvSpPr>
        <p:spPr/>
        <p:txBody>
          <a:bodyPr/>
          <a:lstStyle/>
          <a:p>
            <a:fld id="{81267E34-6281-42D3-9F68-D9C46E46AA39}" type="slidenum">
              <a:rPr lang="en-US" smtClean="0"/>
              <a:pPr/>
              <a:t>17</a:t>
            </a:fld>
            <a:endParaRPr lang="en-US" dirty="0"/>
          </a:p>
        </p:txBody>
      </p:sp>
      <p:pic>
        <p:nvPicPr>
          <p:cNvPr id="5" name="Picture 4" descr="A person with a dog on a leash&#10;&#10;Description automatically generated">
            <a:extLst>
              <a:ext uri="{FF2B5EF4-FFF2-40B4-BE49-F238E27FC236}">
                <a16:creationId xmlns:a16="http://schemas.microsoft.com/office/drawing/2014/main" id="{ABE5DDC2-3BCA-4392-BFC1-84D0373CB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524458"/>
            <a:ext cx="5374559" cy="3588086"/>
          </a:xfrm>
          <a:prstGeom prst="rect">
            <a:avLst/>
          </a:prstGeom>
        </p:spPr>
      </p:pic>
      <p:pic>
        <p:nvPicPr>
          <p:cNvPr id="7" name="Content Placeholder 5">
            <a:extLst>
              <a:ext uri="{FF2B5EF4-FFF2-40B4-BE49-F238E27FC236}">
                <a16:creationId xmlns:a16="http://schemas.microsoft.com/office/drawing/2014/main" id="{1C70FB67-F4DF-4910-847C-F96F6FF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900909"/>
            <a:ext cx="5105400" cy="3829050"/>
          </a:xfrm>
          <a:prstGeom prst="rect">
            <a:avLst/>
          </a:prstGeom>
        </p:spPr>
      </p:pic>
    </p:spTree>
    <p:extLst>
      <p:ext uri="{BB962C8B-B14F-4D97-AF65-F5344CB8AC3E}">
        <p14:creationId xmlns:p14="http://schemas.microsoft.com/office/powerpoint/2010/main" val="3476348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5534F-85ED-496F-8A7B-5639D207972F}"/>
              </a:ext>
            </a:extLst>
          </p:cNvPr>
          <p:cNvSpPr>
            <a:spLocks noGrp="1"/>
          </p:cNvSpPr>
          <p:nvPr>
            <p:ph type="title"/>
          </p:nvPr>
        </p:nvSpPr>
        <p:spPr/>
        <p:txBody>
          <a:bodyPr/>
          <a:lstStyle/>
          <a:p>
            <a:r>
              <a:rPr lang="en-US" dirty="0"/>
              <a:t>Examples of Behavior</a:t>
            </a:r>
          </a:p>
        </p:txBody>
      </p:sp>
      <p:sp>
        <p:nvSpPr>
          <p:cNvPr id="4" name="Slide Number Placeholder 3">
            <a:extLst>
              <a:ext uri="{FF2B5EF4-FFF2-40B4-BE49-F238E27FC236}">
                <a16:creationId xmlns:a16="http://schemas.microsoft.com/office/drawing/2014/main" id="{F0B15183-CF07-4E83-BEA5-7E38339F4C43}"/>
              </a:ext>
            </a:extLst>
          </p:cNvPr>
          <p:cNvSpPr>
            <a:spLocks noGrp="1"/>
          </p:cNvSpPr>
          <p:nvPr>
            <p:ph type="sldNum" sz="quarter" idx="4"/>
          </p:nvPr>
        </p:nvSpPr>
        <p:spPr/>
        <p:txBody>
          <a:bodyPr/>
          <a:lstStyle/>
          <a:p>
            <a:fld id="{81267E34-6281-42D3-9F68-D9C46E46AA39}" type="slidenum">
              <a:rPr lang="en-US" smtClean="0"/>
              <a:pPr/>
              <a:t>18</a:t>
            </a:fld>
            <a:endParaRPr lang="en-US" dirty="0"/>
          </a:p>
        </p:txBody>
      </p:sp>
      <p:pic>
        <p:nvPicPr>
          <p:cNvPr id="9" name="Content Placeholder 8" descr="A picture containing person, cabin, indoor, sitting&#10;&#10;Description automatically generated">
            <a:extLst>
              <a:ext uri="{FF2B5EF4-FFF2-40B4-BE49-F238E27FC236}">
                <a16:creationId xmlns:a16="http://schemas.microsoft.com/office/drawing/2014/main" id="{38EC38C0-C31E-44D9-842E-FA58A76246AE}"/>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0093" t="35858"/>
          <a:stretch/>
        </p:blipFill>
        <p:spPr>
          <a:xfrm>
            <a:off x="5562600" y="1721439"/>
            <a:ext cx="5672666" cy="3415121"/>
          </a:xfrm>
        </p:spPr>
      </p:pic>
      <p:pic>
        <p:nvPicPr>
          <p:cNvPr id="11" name="Picture 10" descr="A dog sitting on top of a suitcase&#10;&#10;Description automatically generated">
            <a:extLst>
              <a:ext uri="{FF2B5EF4-FFF2-40B4-BE49-F238E27FC236}">
                <a16:creationId xmlns:a16="http://schemas.microsoft.com/office/drawing/2014/main" id="{52DF5A70-B6D3-459C-BBE3-744BC15707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3333"/>
          <a:stretch/>
        </p:blipFill>
        <p:spPr>
          <a:xfrm>
            <a:off x="1828800" y="1574095"/>
            <a:ext cx="3288920" cy="4482676"/>
          </a:xfrm>
          <a:prstGeom prst="rect">
            <a:avLst/>
          </a:prstGeom>
        </p:spPr>
      </p:pic>
    </p:spTree>
    <p:extLst>
      <p:ext uri="{BB962C8B-B14F-4D97-AF65-F5344CB8AC3E}">
        <p14:creationId xmlns:p14="http://schemas.microsoft.com/office/powerpoint/2010/main" val="2963881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889074-D033-47A2-86EF-1B6162C7C062}"/>
              </a:ext>
            </a:extLst>
          </p:cNvPr>
          <p:cNvSpPr>
            <a:spLocks noGrp="1"/>
          </p:cNvSpPr>
          <p:nvPr>
            <p:ph type="body" sz="quarter" idx="10"/>
          </p:nvPr>
        </p:nvSpPr>
        <p:spPr>
          <a:xfrm>
            <a:off x="5715000" y="3184858"/>
            <a:ext cx="6324600" cy="1006142"/>
          </a:xfrm>
        </p:spPr>
        <p:txBody>
          <a:bodyPr>
            <a:normAutofit fontScale="85000" lnSpcReduction="20000"/>
          </a:bodyPr>
          <a:lstStyle/>
          <a:p>
            <a:r>
              <a:rPr lang="en-US" dirty="0"/>
              <a:t>Air Carrier Access Act and Service Animals</a:t>
            </a:r>
          </a:p>
        </p:txBody>
      </p:sp>
    </p:spTree>
    <p:extLst>
      <p:ext uri="{BB962C8B-B14F-4D97-AF65-F5344CB8AC3E}">
        <p14:creationId xmlns:p14="http://schemas.microsoft.com/office/powerpoint/2010/main" val="58473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CB0EC-671B-4C59-B44D-5603FC24E8E5}"/>
              </a:ext>
            </a:extLst>
          </p:cNvPr>
          <p:cNvSpPr>
            <a:spLocks noGrp="1"/>
          </p:cNvSpPr>
          <p:nvPr>
            <p:ph type="title"/>
          </p:nvPr>
        </p:nvSpPr>
        <p:spPr/>
        <p:txBody>
          <a:bodyPr/>
          <a:lstStyle/>
          <a:p>
            <a:r>
              <a:rPr lang="en-US" dirty="0">
                <a:latin typeface="Franklin Gothic Medium"/>
              </a:rPr>
              <a:t>Agenda</a:t>
            </a:r>
            <a:endParaRPr lang="en-US" dirty="0"/>
          </a:p>
        </p:txBody>
      </p:sp>
      <p:sp>
        <p:nvSpPr>
          <p:cNvPr id="3" name="Content Placeholder 2">
            <a:extLst>
              <a:ext uri="{FF2B5EF4-FFF2-40B4-BE49-F238E27FC236}">
                <a16:creationId xmlns:a16="http://schemas.microsoft.com/office/drawing/2014/main" id="{8E4C78F2-37CC-424E-B34A-47197D1335E6}"/>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sz="2800">
                <a:latin typeface="Franklin Gothic Medium"/>
              </a:rPr>
              <a:t>The assistance </a:t>
            </a:r>
            <a:r>
              <a:rPr lang="en-US" sz="2800" dirty="0">
                <a:latin typeface="Franklin Gothic Medium"/>
              </a:rPr>
              <a:t>dog industry &amp; Assistance Dogs International</a:t>
            </a:r>
            <a:endParaRPr lang="en-US" sz="2800" dirty="0"/>
          </a:p>
          <a:p>
            <a:pPr marL="514350" indent="-514350">
              <a:buAutoNum type="arabicPeriod"/>
            </a:pPr>
            <a:r>
              <a:rPr lang="en-US" sz="2800" dirty="0">
                <a:latin typeface="Franklin Gothic Medium"/>
              </a:rPr>
              <a:t>How service dogs help people with disabilities</a:t>
            </a:r>
            <a:endParaRPr lang="en-US" sz="2800" dirty="0"/>
          </a:p>
          <a:p>
            <a:pPr marL="514350" indent="-514350">
              <a:buAutoNum type="arabicPeriod"/>
            </a:pPr>
            <a:r>
              <a:rPr lang="en-US" sz="2800" dirty="0">
                <a:latin typeface="Franklin Gothic Medium"/>
              </a:rPr>
              <a:t>General Standards of Behavior for Assistance Dogs</a:t>
            </a:r>
            <a:endParaRPr lang="en-US" sz="2800" dirty="0"/>
          </a:p>
          <a:p>
            <a:pPr marL="514350" indent="-514350">
              <a:buAutoNum type="arabicPeriod"/>
            </a:pPr>
            <a:r>
              <a:rPr lang="en-US" sz="2800" dirty="0">
                <a:latin typeface="Franklin Gothic Medium"/>
              </a:rPr>
              <a:t>Americans with Disabilities Act vs. Air Carrier Access Act </a:t>
            </a:r>
            <a:endParaRPr lang="en-US" sz="2800" dirty="0"/>
          </a:p>
          <a:p>
            <a:pPr marL="514350" indent="-514350">
              <a:buAutoNum type="arabicPeriod"/>
            </a:pPr>
            <a:r>
              <a:rPr lang="en-US" sz="2800" dirty="0">
                <a:latin typeface="Franklin Gothic Medium"/>
              </a:rPr>
              <a:t>Etiquette</a:t>
            </a:r>
          </a:p>
          <a:p>
            <a:pPr marL="514350" indent="-514350">
              <a:buAutoNum type="arabicPeriod"/>
            </a:pPr>
            <a:r>
              <a:rPr lang="en-US" sz="2800" dirty="0">
                <a:latin typeface="Franklin Gothic Medium"/>
              </a:rPr>
              <a:t>Status of airline accessibility</a:t>
            </a:r>
          </a:p>
        </p:txBody>
      </p:sp>
      <p:sp>
        <p:nvSpPr>
          <p:cNvPr id="4" name="Slide Number Placeholder 3">
            <a:extLst>
              <a:ext uri="{FF2B5EF4-FFF2-40B4-BE49-F238E27FC236}">
                <a16:creationId xmlns:a16="http://schemas.microsoft.com/office/drawing/2014/main" id="{3D8CACE6-85C6-4CE9-B8DC-9120CF90DDCD}"/>
              </a:ext>
            </a:extLst>
          </p:cNvPr>
          <p:cNvSpPr>
            <a:spLocks noGrp="1"/>
          </p:cNvSpPr>
          <p:nvPr>
            <p:ph type="sldNum" sz="quarter" idx="4"/>
          </p:nvPr>
        </p:nvSpPr>
        <p:spPr/>
        <p:txBody>
          <a:bodyPr/>
          <a:lstStyle/>
          <a:p>
            <a:fld id="{81267E34-6281-42D3-9F68-D9C46E46AA39}" type="slidenum">
              <a:rPr lang="en-US" smtClean="0"/>
              <a:pPr/>
              <a:t>2</a:t>
            </a:fld>
            <a:endParaRPr lang="en-US" dirty="0"/>
          </a:p>
        </p:txBody>
      </p:sp>
    </p:spTree>
    <p:extLst>
      <p:ext uri="{BB962C8B-B14F-4D97-AF65-F5344CB8AC3E}">
        <p14:creationId xmlns:p14="http://schemas.microsoft.com/office/powerpoint/2010/main" val="3868600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4513-949C-45AC-82D9-FD2901700AB9}"/>
              </a:ext>
            </a:extLst>
          </p:cNvPr>
          <p:cNvSpPr>
            <a:spLocks noGrp="1"/>
          </p:cNvSpPr>
          <p:nvPr>
            <p:ph type="title"/>
          </p:nvPr>
        </p:nvSpPr>
        <p:spPr/>
        <p:txBody>
          <a:bodyPr>
            <a:normAutofit/>
          </a:bodyPr>
          <a:lstStyle/>
          <a:p>
            <a:r>
              <a:rPr lang="en-US" b="1" dirty="0">
                <a:solidFill>
                  <a:srgbClr val="002060"/>
                </a:solidFill>
              </a:rPr>
              <a:t>Air Carrier Access Act (ACAA) and </a:t>
            </a:r>
            <a:br>
              <a:rPr lang="en-US" b="1" dirty="0">
                <a:solidFill>
                  <a:srgbClr val="002060"/>
                </a:solidFill>
              </a:rPr>
            </a:br>
            <a:r>
              <a:rPr lang="en-US" b="1" dirty="0">
                <a:solidFill>
                  <a:srgbClr val="002060"/>
                </a:solidFill>
              </a:rPr>
              <a:t>Service Animal Defined</a:t>
            </a:r>
          </a:p>
        </p:txBody>
      </p:sp>
      <p:sp>
        <p:nvSpPr>
          <p:cNvPr id="3" name="Content Placeholder 2">
            <a:extLst>
              <a:ext uri="{FF2B5EF4-FFF2-40B4-BE49-F238E27FC236}">
                <a16:creationId xmlns:a16="http://schemas.microsoft.com/office/drawing/2014/main" id="{95A3BB41-A788-447E-B9B8-74F10F583BCA}"/>
              </a:ext>
            </a:extLst>
          </p:cNvPr>
          <p:cNvSpPr>
            <a:spLocks noGrp="1"/>
          </p:cNvSpPr>
          <p:nvPr>
            <p:ph idx="1"/>
          </p:nvPr>
        </p:nvSpPr>
        <p:spPr>
          <a:xfrm>
            <a:off x="533400" y="1955199"/>
            <a:ext cx="9247667" cy="4109443"/>
          </a:xfrm>
        </p:spPr>
        <p:txBody>
          <a:bodyPr>
            <a:normAutofit/>
          </a:bodyPr>
          <a:lstStyle/>
          <a:p>
            <a:pPr marL="0" indent="0">
              <a:buNone/>
            </a:pPr>
            <a:r>
              <a:rPr lang="en-US" sz="3200" b="1" u="sng" dirty="0"/>
              <a:t>Any</a:t>
            </a:r>
            <a:r>
              <a:rPr lang="en-US" sz="3200" b="1" dirty="0"/>
              <a:t> animal </a:t>
            </a:r>
            <a:r>
              <a:rPr lang="en-US" sz="3200" dirty="0"/>
              <a:t>that is individually trained or able to provide </a:t>
            </a:r>
            <a:r>
              <a:rPr lang="en-US" sz="3200" i="1" dirty="0"/>
              <a:t>assistance to a qualified person with a disability</a:t>
            </a:r>
            <a:r>
              <a:rPr lang="en-US" sz="3200" dirty="0"/>
              <a:t>; </a:t>
            </a:r>
            <a:r>
              <a:rPr lang="en-US" sz="3200" b="1" i="1" dirty="0"/>
              <a:t>or</a:t>
            </a:r>
            <a:r>
              <a:rPr lang="en-US" sz="3200" b="1" dirty="0"/>
              <a:t> </a:t>
            </a:r>
            <a:r>
              <a:rPr lang="en-US" sz="3200" b="1" u="sng" dirty="0"/>
              <a:t>any</a:t>
            </a:r>
            <a:r>
              <a:rPr lang="en-US" sz="3200" b="1" dirty="0"/>
              <a:t> animal</a:t>
            </a:r>
            <a:r>
              <a:rPr lang="en-US" sz="3200" dirty="0"/>
              <a:t> shown by documentation to be </a:t>
            </a:r>
            <a:r>
              <a:rPr lang="en-US" sz="3200" i="1" dirty="0"/>
              <a:t>necessary for the emotional well-bein</a:t>
            </a:r>
            <a:r>
              <a:rPr lang="en-US" sz="3200" dirty="0"/>
              <a:t>g of a passenger.</a:t>
            </a:r>
            <a:endParaRPr lang="en-US" sz="3200" dirty="0">
              <a:solidFill>
                <a:schemeClr val="tx1"/>
              </a:solidFill>
            </a:endParaRPr>
          </a:p>
        </p:txBody>
      </p:sp>
      <p:grpSp>
        <p:nvGrpSpPr>
          <p:cNvPr id="14" name="Group 13"/>
          <p:cNvGrpSpPr/>
          <p:nvPr/>
        </p:nvGrpSpPr>
        <p:grpSpPr>
          <a:xfrm>
            <a:off x="9781067" y="1524000"/>
            <a:ext cx="1877533" cy="2089147"/>
            <a:chOff x="6513172" y="899833"/>
            <a:chExt cx="5858805" cy="549286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5618" y="899833"/>
              <a:ext cx="5376359" cy="549286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72" y="3825323"/>
              <a:ext cx="1827858" cy="1218097"/>
            </a:xfrm>
            <a:prstGeom prst="rect">
              <a:avLst/>
            </a:prstGeom>
          </p:spPr>
        </p:pic>
      </p:grpSp>
      <p:sp>
        <p:nvSpPr>
          <p:cNvPr id="4" name="Rectangle 3">
            <a:extLst>
              <a:ext uri="{FF2B5EF4-FFF2-40B4-BE49-F238E27FC236}">
                <a16:creationId xmlns:a16="http://schemas.microsoft.com/office/drawing/2014/main" id="{0CA76949-C0C3-457F-BAFB-484198C1E7CB}"/>
              </a:ext>
            </a:extLst>
          </p:cNvPr>
          <p:cNvSpPr/>
          <p:nvPr/>
        </p:nvSpPr>
        <p:spPr>
          <a:xfrm>
            <a:off x="533400" y="6390090"/>
            <a:ext cx="1733488" cy="369332"/>
          </a:xfrm>
          <a:prstGeom prst="rect">
            <a:avLst/>
          </a:prstGeom>
        </p:spPr>
        <p:txBody>
          <a:bodyPr wrap="none">
            <a:spAutoFit/>
          </a:bodyPr>
          <a:lstStyle/>
          <a:p>
            <a:r>
              <a:rPr lang="en-US" b="1" dirty="0">
                <a:solidFill>
                  <a:srgbClr val="002060"/>
                </a:solidFill>
              </a:rPr>
              <a:t>14 CFR Part 382 </a:t>
            </a:r>
            <a:endParaRPr lang="en-US" dirty="0"/>
          </a:p>
        </p:txBody>
      </p:sp>
    </p:spTree>
    <p:extLst>
      <p:ext uri="{BB962C8B-B14F-4D97-AF65-F5344CB8AC3E}">
        <p14:creationId xmlns:p14="http://schemas.microsoft.com/office/powerpoint/2010/main" val="2849364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0A06-E737-42B6-995A-816324461B96}"/>
              </a:ext>
            </a:extLst>
          </p:cNvPr>
          <p:cNvSpPr>
            <a:spLocks noGrp="1"/>
          </p:cNvSpPr>
          <p:nvPr>
            <p:ph type="title"/>
          </p:nvPr>
        </p:nvSpPr>
        <p:spPr/>
        <p:txBody>
          <a:bodyPr>
            <a:noAutofit/>
          </a:bodyPr>
          <a:lstStyle/>
          <a:p>
            <a:r>
              <a:rPr lang="en-US" sz="3600" b="1" dirty="0">
                <a:solidFill>
                  <a:srgbClr val="002060"/>
                </a:solidFill>
              </a:rPr>
              <a:t>DOT’s Guidance Concerning Service Animals in Air Transportation</a:t>
            </a:r>
            <a:endParaRPr lang="en-US" sz="3600" dirty="0"/>
          </a:p>
        </p:txBody>
      </p:sp>
      <p:sp>
        <p:nvSpPr>
          <p:cNvPr id="3" name="Subtitle 2">
            <a:extLst>
              <a:ext uri="{FF2B5EF4-FFF2-40B4-BE49-F238E27FC236}">
                <a16:creationId xmlns:a16="http://schemas.microsoft.com/office/drawing/2014/main" id="{66CCA62E-4DA2-4C9F-B775-07E8C66A376D}"/>
              </a:ext>
            </a:extLst>
          </p:cNvPr>
          <p:cNvSpPr>
            <a:spLocks noGrp="1"/>
          </p:cNvSpPr>
          <p:nvPr>
            <p:ph idx="1"/>
          </p:nvPr>
        </p:nvSpPr>
        <p:spPr/>
        <p:txBody>
          <a:bodyPr>
            <a:normAutofit/>
          </a:bodyPr>
          <a:lstStyle/>
          <a:p>
            <a:pPr marL="342900" indent="-342900" algn="just">
              <a:buFont typeface="Arial" panose="020B0604020202020204" pitchFamily="34" charset="0"/>
              <a:buChar char="•"/>
            </a:pPr>
            <a:r>
              <a:rPr lang="en-US" sz="2600" dirty="0"/>
              <a:t>This guidance document “refine[d] DOT’s previous definition of service animal by making it clear that </a:t>
            </a:r>
            <a:r>
              <a:rPr lang="en-US" sz="2600" b="1" dirty="0"/>
              <a:t>animals that assist persons with disabilities by providing emotional support qualify as service animals</a:t>
            </a:r>
            <a:r>
              <a:rPr lang="en-US" sz="2600" i="1" dirty="0"/>
              <a:t> </a:t>
            </a:r>
            <a:r>
              <a:rPr lang="en-US" sz="2600" dirty="0"/>
              <a:t>and ensure[d] that, in situations concerning emotional support animals, the authority of airline personnel to require documentation of the individual’s disability and the medical necessity of the passenger traveling with the animal is understood.” </a:t>
            </a:r>
            <a:r>
              <a:rPr lang="en-US" sz="2600" i="1" dirty="0"/>
              <a:t>  </a:t>
            </a:r>
            <a:endParaRPr lang="en-US" sz="2600" dirty="0"/>
          </a:p>
          <a:p>
            <a:pPr algn="just"/>
            <a:r>
              <a:rPr lang="en-US" sz="1700" i="1" dirty="0"/>
              <a:t>Federal Register/Vol.68, No.90/May 9, 2003/Rules and Regs, p. 24875</a:t>
            </a:r>
            <a:endParaRPr lang="en-US" sz="1700" dirty="0"/>
          </a:p>
          <a:p>
            <a:pPr marL="342900" indent="-342900" algn="just">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DF7F2419-225A-4274-A5A3-782DBBEE3B0F}"/>
              </a:ext>
            </a:extLst>
          </p:cNvPr>
          <p:cNvSpPr/>
          <p:nvPr/>
        </p:nvSpPr>
        <p:spPr>
          <a:xfrm>
            <a:off x="506819" y="6248400"/>
            <a:ext cx="1680588" cy="369332"/>
          </a:xfrm>
          <a:prstGeom prst="rect">
            <a:avLst/>
          </a:prstGeom>
        </p:spPr>
        <p:txBody>
          <a:bodyPr wrap="none">
            <a:spAutoFit/>
          </a:bodyPr>
          <a:lstStyle/>
          <a:p>
            <a:r>
              <a:rPr lang="en-US" b="1" dirty="0">
                <a:solidFill>
                  <a:srgbClr val="002060"/>
                </a:solidFill>
              </a:rPr>
              <a:t>14 CFR Part 382</a:t>
            </a:r>
            <a:endParaRPr lang="en-US" dirty="0"/>
          </a:p>
        </p:txBody>
      </p:sp>
    </p:spTree>
    <p:extLst>
      <p:ext uri="{BB962C8B-B14F-4D97-AF65-F5344CB8AC3E}">
        <p14:creationId xmlns:p14="http://schemas.microsoft.com/office/powerpoint/2010/main" val="2030785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0A06-E737-42B6-995A-816324461B96}"/>
              </a:ext>
            </a:extLst>
          </p:cNvPr>
          <p:cNvSpPr>
            <a:spLocks noGrp="1"/>
          </p:cNvSpPr>
          <p:nvPr>
            <p:ph type="title"/>
          </p:nvPr>
        </p:nvSpPr>
        <p:spPr/>
        <p:txBody>
          <a:bodyPr>
            <a:noAutofit/>
          </a:bodyPr>
          <a:lstStyle/>
          <a:p>
            <a:r>
              <a:rPr lang="en-US" sz="3600" b="1" dirty="0">
                <a:solidFill>
                  <a:srgbClr val="002060"/>
                </a:solidFill>
              </a:rPr>
              <a:t>DOT’s Guidance Concerning Service Animals in Air Transportation</a:t>
            </a:r>
            <a:endParaRPr lang="en-US" sz="3600" dirty="0"/>
          </a:p>
        </p:txBody>
      </p:sp>
      <p:sp>
        <p:nvSpPr>
          <p:cNvPr id="3" name="Subtitle 2">
            <a:extLst>
              <a:ext uri="{FF2B5EF4-FFF2-40B4-BE49-F238E27FC236}">
                <a16:creationId xmlns:a16="http://schemas.microsoft.com/office/drawing/2014/main" id="{66CCA62E-4DA2-4C9F-B775-07E8C66A376D}"/>
              </a:ext>
            </a:extLst>
          </p:cNvPr>
          <p:cNvSpPr>
            <a:spLocks noGrp="1"/>
          </p:cNvSpPr>
          <p:nvPr>
            <p:ph idx="1"/>
          </p:nvPr>
        </p:nvSpPr>
        <p:spPr/>
        <p:txBody>
          <a:bodyPr>
            <a:normAutofit/>
          </a:bodyPr>
          <a:lstStyle/>
          <a:p>
            <a:pPr marL="342900" indent="-342900" algn="just">
              <a:buFont typeface="Arial" panose="020B0604020202020204" pitchFamily="34" charset="0"/>
              <a:buChar char="•"/>
            </a:pPr>
            <a:r>
              <a:rPr lang="en-US" sz="2600" dirty="0"/>
              <a:t>This document was issued to “aid airline employees and people with disabilities in understanding and applying the ACAA with respect to service animals in determining:  (1) Whether an animal is a service animal and its user is a qualified individual with a disability; (2) How to accommodate a qualified person with a disability with a service animal in the aircraft cabin; and (3) When a service animal legally can be refused carriage in the cabin.”</a:t>
            </a:r>
            <a:r>
              <a:rPr lang="en-US" sz="2600" i="1" dirty="0"/>
              <a:t> </a:t>
            </a:r>
          </a:p>
          <a:p>
            <a:pPr algn="just"/>
            <a:r>
              <a:rPr lang="en-US" sz="1700" i="1" dirty="0"/>
              <a:t>Federal Register/Vol.68, No.90/May 9, 2003/Rules and Regs, p. 24875</a:t>
            </a:r>
            <a:endParaRPr lang="en-US" sz="1700" dirty="0"/>
          </a:p>
          <a:p>
            <a:pPr marL="342900" indent="-342900" algn="just">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DF7F2419-225A-4274-A5A3-782DBBEE3B0F}"/>
              </a:ext>
            </a:extLst>
          </p:cNvPr>
          <p:cNvSpPr/>
          <p:nvPr/>
        </p:nvSpPr>
        <p:spPr>
          <a:xfrm>
            <a:off x="506819" y="6248400"/>
            <a:ext cx="1680588" cy="369332"/>
          </a:xfrm>
          <a:prstGeom prst="rect">
            <a:avLst/>
          </a:prstGeom>
        </p:spPr>
        <p:txBody>
          <a:bodyPr wrap="none">
            <a:spAutoFit/>
          </a:bodyPr>
          <a:lstStyle/>
          <a:p>
            <a:r>
              <a:rPr lang="en-US" b="1" dirty="0">
                <a:solidFill>
                  <a:srgbClr val="002060"/>
                </a:solidFill>
              </a:rPr>
              <a:t>14 CFR Part 382</a:t>
            </a:r>
            <a:endParaRPr lang="en-US" dirty="0"/>
          </a:p>
        </p:txBody>
      </p:sp>
    </p:spTree>
    <p:extLst>
      <p:ext uri="{BB962C8B-B14F-4D97-AF65-F5344CB8AC3E}">
        <p14:creationId xmlns:p14="http://schemas.microsoft.com/office/powerpoint/2010/main" val="1650068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0A06-E737-42B6-995A-816324461B96}"/>
              </a:ext>
            </a:extLst>
          </p:cNvPr>
          <p:cNvSpPr>
            <a:spLocks noGrp="1"/>
          </p:cNvSpPr>
          <p:nvPr>
            <p:ph type="title"/>
          </p:nvPr>
        </p:nvSpPr>
        <p:spPr/>
        <p:txBody>
          <a:bodyPr>
            <a:normAutofit/>
          </a:bodyPr>
          <a:lstStyle/>
          <a:p>
            <a:r>
              <a:rPr lang="en-US" sz="3600" b="1" dirty="0">
                <a:solidFill>
                  <a:srgbClr val="002060"/>
                </a:solidFill>
              </a:rPr>
              <a:t>DOT’s Guidance – Continued</a:t>
            </a:r>
            <a:endParaRPr lang="en-US" sz="3600" dirty="0"/>
          </a:p>
        </p:txBody>
      </p:sp>
      <p:sp>
        <p:nvSpPr>
          <p:cNvPr id="3" name="Subtitle 2">
            <a:extLst>
              <a:ext uri="{FF2B5EF4-FFF2-40B4-BE49-F238E27FC236}">
                <a16:creationId xmlns:a16="http://schemas.microsoft.com/office/drawing/2014/main" id="{66CCA62E-4DA2-4C9F-B775-07E8C66A376D}"/>
              </a:ext>
            </a:extLst>
          </p:cNvPr>
          <p:cNvSpPr>
            <a:spLocks noGrp="1"/>
          </p:cNvSpPr>
          <p:nvPr>
            <p:ph idx="1"/>
          </p:nvPr>
        </p:nvSpPr>
        <p:spPr/>
        <p:txBody>
          <a:bodyPr>
            <a:normAutofit/>
          </a:bodyPr>
          <a:lstStyle/>
          <a:p>
            <a:pPr marL="0" indent="0" algn="just">
              <a:buNone/>
            </a:pPr>
            <a:r>
              <a:rPr lang="en-US" b="1" dirty="0"/>
              <a:t>How Do I Know It’s a Service Animal and Not a Pet?</a:t>
            </a:r>
          </a:p>
          <a:p>
            <a:pPr algn="just"/>
            <a:r>
              <a:rPr lang="en-US" dirty="0"/>
              <a:t>Similar to an animal that has been individually trained, the definition of a service animal (for purposes of the ACAA) includes: </a:t>
            </a:r>
          </a:p>
          <a:p>
            <a:pPr lvl="1" algn="just"/>
            <a:r>
              <a:rPr lang="en-US" dirty="0"/>
              <a:t>An animal that has been shown to have the innate ability to assist a person with a disability; </a:t>
            </a:r>
            <a:r>
              <a:rPr lang="en-US" b="1" dirty="0"/>
              <a:t>or an emotional support animal.</a:t>
            </a:r>
          </a:p>
          <a:p>
            <a:pPr marL="457200" lvl="1" indent="0" algn="just">
              <a:buNone/>
            </a:pPr>
            <a:endParaRPr lang="en-US" dirty="0"/>
          </a:p>
        </p:txBody>
      </p:sp>
    </p:spTree>
    <p:extLst>
      <p:ext uri="{BB962C8B-B14F-4D97-AF65-F5344CB8AC3E}">
        <p14:creationId xmlns:p14="http://schemas.microsoft.com/office/powerpoint/2010/main" val="1715783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0A06-E737-42B6-995A-816324461B96}"/>
              </a:ext>
            </a:extLst>
          </p:cNvPr>
          <p:cNvSpPr>
            <a:spLocks noGrp="1"/>
          </p:cNvSpPr>
          <p:nvPr>
            <p:ph type="title"/>
          </p:nvPr>
        </p:nvSpPr>
        <p:spPr/>
        <p:txBody>
          <a:bodyPr>
            <a:normAutofit/>
          </a:bodyPr>
          <a:lstStyle/>
          <a:p>
            <a:r>
              <a:rPr lang="en-US" sz="3600" b="1" dirty="0">
                <a:solidFill>
                  <a:srgbClr val="002060"/>
                </a:solidFill>
              </a:rPr>
              <a:t>DOT’s Guidance – Continued</a:t>
            </a:r>
            <a:endParaRPr lang="en-US" sz="3600" dirty="0"/>
          </a:p>
        </p:txBody>
      </p:sp>
      <p:sp>
        <p:nvSpPr>
          <p:cNvPr id="3" name="Subtitle 2">
            <a:extLst>
              <a:ext uri="{FF2B5EF4-FFF2-40B4-BE49-F238E27FC236}">
                <a16:creationId xmlns:a16="http://schemas.microsoft.com/office/drawing/2014/main" id="{66CCA62E-4DA2-4C9F-B775-07E8C66A376D}"/>
              </a:ext>
            </a:extLst>
          </p:cNvPr>
          <p:cNvSpPr>
            <a:spLocks noGrp="1"/>
          </p:cNvSpPr>
          <p:nvPr>
            <p:ph idx="1"/>
          </p:nvPr>
        </p:nvSpPr>
        <p:spPr/>
        <p:txBody>
          <a:bodyPr>
            <a:normAutofit lnSpcReduction="10000"/>
          </a:bodyPr>
          <a:lstStyle/>
          <a:p>
            <a:pPr marL="0" indent="0" algn="just">
              <a:buNone/>
            </a:pPr>
            <a:r>
              <a:rPr lang="en-US" b="1" dirty="0"/>
              <a:t>Two Steps for Airline Personnel</a:t>
            </a:r>
          </a:p>
          <a:p>
            <a:pPr marL="457200" indent="-457200" algn="just">
              <a:buFont typeface="+mj-lt"/>
              <a:buAutoNum type="arabicPeriod"/>
            </a:pPr>
            <a:r>
              <a:rPr lang="en-US" dirty="0"/>
              <a:t>Establish whether the animal is a pet or a service animal, and whether the passenger is a qualified individual with a disability; and then</a:t>
            </a:r>
          </a:p>
          <a:p>
            <a:pPr marL="457200" indent="-457200" algn="just">
              <a:buFont typeface="+mj-lt"/>
              <a:buAutoNum type="arabicPeriod"/>
            </a:pPr>
            <a:r>
              <a:rPr lang="en-US" dirty="0"/>
              <a:t>Determine if the service animal presents either</a:t>
            </a:r>
          </a:p>
          <a:p>
            <a:pPr marL="800100" lvl="1" indent="-342900" algn="just">
              <a:buFont typeface="Arial" panose="020B0604020202020204" pitchFamily="34" charset="0"/>
              <a:buChar char="•"/>
            </a:pPr>
            <a:r>
              <a:rPr lang="en-US" dirty="0"/>
              <a:t>A “direct threat to the health or safety of others”, or</a:t>
            </a:r>
          </a:p>
          <a:p>
            <a:pPr marL="800100" lvl="1" indent="-342900" algn="just">
              <a:buFont typeface="Arial" panose="020B0604020202020204" pitchFamily="34" charset="0"/>
              <a:buChar char="•"/>
            </a:pPr>
            <a:r>
              <a:rPr lang="en-US" dirty="0"/>
              <a:t>A significant threat of disruption to the airline service in the cabin (</a:t>
            </a:r>
            <a:r>
              <a:rPr lang="en-US" i="1" dirty="0"/>
              <a:t>i.e. </a:t>
            </a:r>
            <a:r>
              <a:rPr lang="en-US" dirty="0"/>
              <a:t>a “fundamental alteration” to passenger service</a:t>
            </a:r>
            <a:r>
              <a:rPr lang="en-US" i="1" dirty="0"/>
              <a:t>).   </a:t>
            </a:r>
            <a:endParaRPr lang="en-US" dirty="0"/>
          </a:p>
          <a:p>
            <a:pPr marL="800100" lvl="1" indent="-342900" algn="just">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121D5017-8C56-4171-A085-8F3BB0954F12}"/>
              </a:ext>
            </a:extLst>
          </p:cNvPr>
          <p:cNvSpPr/>
          <p:nvPr/>
        </p:nvSpPr>
        <p:spPr>
          <a:xfrm>
            <a:off x="496186" y="6248400"/>
            <a:ext cx="1383712" cy="369332"/>
          </a:xfrm>
          <a:prstGeom prst="rect">
            <a:avLst/>
          </a:prstGeom>
        </p:spPr>
        <p:txBody>
          <a:bodyPr wrap="none">
            <a:spAutoFit/>
          </a:bodyPr>
          <a:lstStyle/>
          <a:p>
            <a:r>
              <a:rPr lang="en-US" i="1" dirty="0"/>
              <a:t>See 382.7(c).</a:t>
            </a:r>
            <a:endParaRPr lang="en-US" dirty="0"/>
          </a:p>
        </p:txBody>
      </p:sp>
    </p:spTree>
    <p:extLst>
      <p:ext uri="{BB962C8B-B14F-4D97-AF65-F5344CB8AC3E}">
        <p14:creationId xmlns:p14="http://schemas.microsoft.com/office/powerpoint/2010/main" val="3074239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0A06-E737-42B6-995A-816324461B96}"/>
              </a:ext>
            </a:extLst>
          </p:cNvPr>
          <p:cNvSpPr>
            <a:spLocks noGrp="1"/>
          </p:cNvSpPr>
          <p:nvPr>
            <p:ph type="title"/>
          </p:nvPr>
        </p:nvSpPr>
        <p:spPr/>
        <p:txBody>
          <a:bodyPr>
            <a:normAutofit fontScale="90000"/>
          </a:bodyPr>
          <a:lstStyle/>
          <a:p>
            <a:r>
              <a:rPr lang="en-US" sz="3600" b="1" dirty="0">
                <a:solidFill>
                  <a:srgbClr val="002060"/>
                </a:solidFill>
              </a:rPr>
              <a:t>Steps to determine whether an animal is a service animal or a pet</a:t>
            </a:r>
            <a:endParaRPr lang="en-US" sz="3600" dirty="0"/>
          </a:p>
        </p:txBody>
      </p:sp>
      <p:sp>
        <p:nvSpPr>
          <p:cNvPr id="3" name="Subtitle 2">
            <a:extLst>
              <a:ext uri="{FF2B5EF4-FFF2-40B4-BE49-F238E27FC236}">
                <a16:creationId xmlns:a16="http://schemas.microsoft.com/office/drawing/2014/main" id="{66CCA62E-4DA2-4C9F-B775-07E8C66A376D}"/>
              </a:ext>
            </a:extLst>
          </p:cNvPr>
          <p:cNvSpPr>
            <a:spLocks noGrp="1"/>
          </p:cNvSpPr>
          <p:nvPr>
            <p:ph idx="1"/>
          </p:nvPr>
        </p:nvSpPr>
        <p:spPr>
          <a:xfrm>
            <a:off x="533400" y="1752600"/>
            <a:ext cx="11049000" cy="4495800"/>
          </a:xfrm>
        </p:spPr>
        <p:txBody>
          <a:bodyPr>
            <a:normAutofit lnSpcReduction="10000"/>
          </a:bodyPr>
          <a:lstStyle/>
          <a:p>
            <a:pPr marL="457200" lvl="1" indent="0" algn="just">
              <a:buNone/>
            </a:pPr>
            <a:r>
              <a:rPr lang="en-US" b="1" dirty="0"/>
              <a:t>Step 1 – Obtain credible verbal assurances</a:t>
            </a:r>
            <a:endParaRPr lang="en-US" dirty="0"/>
          </a:p>
          <a:p>
            <a:pPr lvl="1" algn="just"/>
            <a:r>
              <a:rPr lang="en-US" dirty="0"/>
              <a:t>Ask the passenger:  “Is this your pet?”  If the passenger responds that the animal is a service animal and not a pet, but uncertainty remains about the animal, appropriate follow-up questions would include:</a:t>
            </a:r>
          </a:p>
          <a:p>
            <a:pPr marL="800100" lvl="1" indent="-342900" algn="just">
              <a:buFont typeface="Arial" panose="020B0604020202020204" pitchFamily="34" charset="0"/>
              <a:buChar char="•"/>
            </a:pPr>
            <a:r>
              <a:rPr lang="en-US" dirty="0"/>
              <a:t>“What tasks or functions does your animal perform for you”?  </a:t>
            </a:r>
          </a:p>
          <a:p>
            <a:pPr marL="1200150" lvl="2" indent="-342900" algn="just"/>
            <a:r>
              <a:rPr lang="en-US" i="1" dirty="0"/>
              <a:t>While remembering per the Guidance Document, “an animal used for emotional support need not have specific training for that function.”</a:t>
            </a:r>
          </a:p>
          <a:p>
            <a:pPr marL="800100" lvl="1" indent="-342900" algn="just">
              <a:buFont typeface="Arial" panose="020B0604020202020204" pitchFamily="34" charset="0"/>
              <a:buChar char="•"/>
            </a:pPr>
            <a:r>
              <a:rPr lang="en-US" dirty="0"/>
              <a:t>“Would you describe how the animal performs this task</a:t>
            </a:r>
          </a:p>
          <a:p>
            <a:pPr marL="457200" lvl="1" indent="0" algn="just">
              <a:buNone/>
            </a:pPr>
            <a:r>
              <a:rPr lang="en-US"/>
              <a:t>     (</a:t>
            </a:r>
            <a:r>
              <a:rPr lang="en-US" dirty="0"/>
              <a:t>or function) for you?”</a:t>
            </a:r>
          </a:p>
        </p:txBody>
      </p:sp>
    </p:spTree>
    <p:extLst>
      <p:ext uri="{BB962C8B-B14F-4D97-AF65-F5344CB8AC3E}">
        <p14:creationId xmlns:p14="http://schemas.microsoft.com/office/powerpoint/2010/main" val="2273765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0A06-E737-42B6-995A-816324461B96}"/>
              </a:ext>
            </a:extLst>
          </p:cNvPr>
          <p:cNvSpPr>
            <a:spLocks noGrp="1"/>
          </p:cNvSpPr>
          <p:nvPr>
            <p:ph type="title"/>
          </p:nvPr>
        </p:nvSpPr>
        <p:spPr/>
        <p:txBody>
          <a:bodyPr>
            <a:normAutofit fontScale="90000"/>
          </a:bodyPr>
          <a:lstStyle/>
          <a:p>
            <a:r>
              <a:rPr lang="en-US" sz="3600" b="1" dirty="0">
                <a:solidFill>
                  <a:srgbClr val="002060"/>
                </a:solidFill>
              </a:rPr>
              <a:t>Steps to determine whether an animal is a service animal or a pet</a:t>
            </a:r>
            <a:endParaRPr lang="en-US" sz="3600" dirty="0"/>
          </a:p>
        </p:txBody>
      </p:sp>
      <p:sp>
        <p:nvSpPr>
          <p:cNvPr id="3" name="Subtitle 2">
            <a:extLst>
              <a:ext uri="{FF2B5EF4-FFF2-40B4-BE49-F238E27FC236}">
                <a16:creationId xmlns:a16="http://schemas.microsoft.com/office/drawing/2014/main" id="{66CCA62E-4DA2-4C9F-B775-07E8C66A376D}"/>
              </a:ext>
            </a:extLst>
          </p:cNvPr>
          <p:cNvSpPr>
            <a:spLocks noGrp="1"/>
          </p:cNvSpPr>
          <p:nvPr>
            <p:ph idx="1"/>
          </p:nvPr>
        </p:nvSpPr>
        <p:spPr>
          <a:xfrm>
            <a:off x="533400" y="1752600"/>
            <a:ext cx="11049000" cy="4800600"/>
          </a:xfrm>
        </p:spPr>
        <p:txBody>
          <a:bodyPr>
            <a:normAutofit/>
          </a:bodyPr>
          <a:lstStyle/>
          <a:p>
            <a:pPr marL="457200" lvl="1" indent="0" algn="just">
              <a:buNone/>
            </a:pPr>
            <a:r>
              <a:rPr lang="en-US" b="1" dirty="0"/>
              <a:t>Step 1 – Obtain credible verbal assurances</a:t>
            </a:r>
            <a:endParaRPr lang="en-US" dirty="0"/>
          </a:p>
          <a:p>
            <a:pPr marL="800100" lvl="1" indent="-342900" algn="just">
              <a:buFont typeface="Arial" panose="020B0604020202020204" pitchFamily="34" charset="0"/>
              <a:buChar char="•"/>
            </a:pPr>
            <a:r>
              <a:rPr lang="en-US" dirty="0"/>
              <a:t>If you believe the animal to be a pet, explain your airline’s policy on pets (</a:t>
            </a:r>
            <a:r>
              <a:rPr lang="en-US" i="1" dirty="0"/>
              <a:t>i.e.</a:t>
            </a:r>
            <a:r>
              <a:rPr lang="en-US" dirty="0"/>
              <a:t>, will or will not accept for carriage in the cabin or cargo hold) and the procedures.</a:t>
            </a:r>
          </a:p>
          <a:p>
            <a:pPr marL="800100" lvl="1" indent="-342900" algn="just">
              <a:buFont typeface="Arial" panose="020B0604020202020204" pitchFamily="34" charset="0"/>
              <a:buChar char="•"/>
            </a:pPr>
            <a:r>
              <a:rPr lang="en-US" dirty="0"/>
              <a:t>If the passenger does not accept your explanation, ask the passenger to wait while you immediately contact and consult with the Complaint Resolution Official.  </a:t>
            </a:r>
          </a:p>
          <a:p>
            <a:pPr marL="1200150" lvl="2" indent="-342900"/>
            <a:r>
              <a:rPr lang="en-US" dirty="0"/>
              <a:t>The CRO normally has the authority to make the final decision regarding </a:t>
            </a:r>
            <a:br>
              <a:rPr lang="en-US" dirty="0"/>
            </a:br>
            <a:r>
              <a:rPr lang="en-US" dirty="0"/>
              <a:t>carriage of service animals.</a:t>
            </a:r>
          </a:p>
        </p:txBody>
      </p:sp>
    </p:spTree>
    <p:extLst>
      <p:ext uri="{BB962C8B-B14F-4D97-AF65-F5344CB8AC3E}">
        <p14:creationId xmlns:p14="http://schemas.microsoft.com/office/powerpoint/2010/main" val="974218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CCA62E-4DA2-4C9F-B775-07E8C66A376D}"/>
              </a:ext>
            </a:extLst>
          </p:cNvPr>
          <p:cNvSpPr>
            <a:spLocks noGrp="1"/>
          </p:cNvSpPr>
          <p:nvPr>
            <p:ph type="subTitle" idx="1"/>
          </p:nvPr>
        </p:nvSpPr>
        <p:spPr>
          <a:xfrm>
            <a:off x="877899" y="1676400"/>
            <a:ext cx="10472406" cy="4808287"/>
          </a:xfrm>
        </p:spPr>
        <p:txBody>
          <a:bodyPr>
            <a:normAutofit fontScale="92500"/>
          </a:bodyPr>
          <a:lstStyle/>
          <a:p>
            <a:pPr algn="l"/>
            <a:r>
              <a:rPr lang="en-US" sz="2800" b="1" dirty="0">
                <a:solidFill>
                  <a:schemeClr val="tx1"/>
                </a:solidFill>
              </a:rPr>
              <a:t>Step 2 – Look for physical indicators on the animal, such as harnesses, vests, capes or backpacks.</a:t>
            </a:r>
          </a:p>
          <a:p>
            <a:pPr algn="l"/>
            <a:r>
              <a:rPr lang="en-US" sz="2800" b="1" dirty="0">
                <a:solidFill>
                  <a:schemeClr val="tx1"/>
                </a:solidFill>
              </a:rPr>
              <a:t>Step 3 – Request documentation for service animals other than emotional support.</a:t>
            </a:r>
          </a:p>
          <a:p>
            <a:pPr algn="l"/>
            <a:r>
              <a:rPr lang="en-US" sz="2800" dirty="0">
                <a:solidFill>
                  <a:schemeClr val="tx1"/>
                </a:solidFill>
              </a:rPr>
              <a:t>The law allows airline personnel to ask for documentation as a means of verifying that the animal is a service animal, but DOT urges carriers not to require documentation as a condition to travel with the service animal in the cabin unless a passenger’s verbal assurance is not credible. </a:t>
            </a:r>
          </a:p>
          <a:p>
            <a:pPr algn="l"/>
            <a:r>
              <a:rPr lang="en-US" sz="2800" dirty="0">
                <a:solidFill>
                  <a:schemeClr val="tx1"/>
                </a:solidFill>
              </a:rPr>
              <a:t>Airline </a:t>
            </a:r>
            <a:r>
              <a:rPr lang="en-US" sz="2800">
                <a:solidFill>
                  <a:schemeClr val="tx1"/>
                </a:solidFill>
              </a:rPr>
              <a:t>may </a:t>
            </a:r>
            <a:r>
              <a:rPr lang="en-US" sz="2800" smtClean="0">
                <a:solidFill>
                  <a:schemeClr val="tx1"/>
                </a:solidFill>
              </a:rPr>
              <a:t>require </a:t>
            </a:r>
            <a:r>
              <a:rPr lang="en-US" sz="2800" dirty="0">
                <a:solidFill>
                  <a:schemeClr val="tx1"/>
                </a:solidFill>
              </a:rPr>
              <a:t>documentation such as a letter from a licensed professional treating the passenger’s condition </a:t>
            </a:r>
            <a:br>
              <a:rPr lang="en-US" sz="2800" dirty="0">
                <a:solidFill>
                  <a:schemeClr val="tx1"/>
                </a:solidFill>
              </a:rPr>
            </a:br>
            <a:r>
              <a:rPr lang="en-US" sz="2200" dirty="0">
                <a:solidFill>
                  <a:schemeClr val="tx1"/>
                </a:solidFill>
              </a:rPr>
              <a:t>(</a:t>
            </a:r>
            <a:r>
              <a:rPr lang="en-US" sz="2200" i="1" dirty="0">
                <a:solidFill>
                  <a:schemeClr val="tx1"/>
                </a:solidFill>
              </a:rPr>
              <a:t>e.g.</a:t>
            </a:r>
            <a:r>
              <a:rPr lang="en-US" sz="2200" dirty="0">
                <a:solidFill>
                  <a:schemeClr val="tx1"/>
                </a:solidFill>
              </a:rPr>
              <a:t>, physician, mental health professional, vocational case manager, etc.)</a:t>
            </a:r>
          </a:p>
          <a:p>
            <a:pPr lvl="1" algn="just"/>
            <a:endParaRPr lang="en-US" dirty="0"/>
          </a:p>
        </p:txBody>
      </p:sp>
      <p:sp>
        <p:nvSpPr>
          <p:cNvPr id="8" name="Title 1">
            <a:extLst>
              <a:ext uri="{FF2B5EF4-FFF2-40B4-BE49-F238E27FC236}">
                <a16:creationId xmlns:a16="http://schemas.microsoft.com/office/drawing/2014/main" id="{10FFDF34-AA82-4128-BE16-A5F8367FF9D4}"/>
              </a:ext>
            </a:extLst>
          </p:cNvPr>
          <p:cNvSpPr txBox="1">
            <a:spLocks/>
          </p:cNvSpPr>
          <p:nvPr/>
        </p:nvSpPr>
        <p:spPr>
          <a:xfrm>
            <a:off x="2819400" y="147394"/>
            <a:ext cx="8763000" cy="1143000"/>
          </a:xfrm>
          <a:prstGeom prst="rect">
            <a:avLst/>
          </a:prstGeom>
        </p:spPr>
        <p:txBody>
          <a:bodyPr vert="horz" lIns="91440" tIns="45720" rIns="91440" bIns="45720" rtlCol="0" anchor="ctr">
            <a:normAutofit fontScale="97500" lnSpcReduction="10000"/>
          </a:bodyPr>
          <a:lstStyle>
            <a:lvl1pPr algn="r" defTabSz="914400" rtl="0" eaLnBrk="1" latinLnBrk="0" hangingPunct="1">
              <a:spcBef>
                <a:spcPct val="0"/>
              </a:spcBef>
              <a:buNone/>
              <a:defRPr sz="3200" b="0" kern="1200">
                <a:solidFill>
                  <a:srgbClr val="0067A6"/>
                </a:solidFill>
                <a:latin typeface="Franklin Gothic Medium" panose="020B0603020102020204" pitchFamily="34" charset="0"/>
                <a:ea typeface="+mj-ea"/>
                <a:cs typeface="+mj-cs"/>
              </a:defRPr>
            </a:lvl1pPr>
          </a:lstStyle>
          <a:p>
            <a:r>
              <a:rPr lang="en-US" sz="3600" b="1">
                <a:solidFill>
                  <a:srgbClr val="002060"/>
                </a:solidFill>
              </a:rPr>
              <a:t>Steps to determine whether an animal is a service animal or a pet</a:t>
            </a:r>
            <a:endParaRPr lang="en-US" sz="3600" dirty="0"/>
          </a:p>
        </p:txBody>
      </p:sp>
    </p:spTree>
    <p:extLst>
      <p:ext uri="{BB962C8B-B14F-4D97-AF65-F5344CB8AC3E}">
        <p14:creationId xmlns:p14="http://schemas.microsoft.com/office/powerpoint/2010/main" val="3447111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CCA62E-4DA2-4C9F-B775-07E8C66A376D}"/>
              </a:ext>
            </a:extLst>
          </p:cNvPr>
          <p:cNvSpPr>
            <a:spLocks noGrp="1"/>
          </p:cNvSpPr>
          <p:nvPr>
            <p:ph type="subTitle" idx="1"/>
          </p:nvPr>
        </p:nvSpPr>
        <p:spPr>
          <a:xfrm>
            <a:off x="877899" y="1905000"/>
            <a:ext cx="10472406" cy="4724400"/>
          </a:xfrm>
        </p:spPr>
        <p:txBody>
          <a:bodyPr>
            <a:normAutofit fontScale="85000" lnSpcReduction="20000"/>
          </a:bodyPr>
          <a:lstStyle/>
          <a:p>
            <a:pPr algn="just"/>
            <a:r>
              <a:rPr lang="en-US" b="1" dirty="0">
                <a:solidFill>
                  <a:schemeClr val="tx1"/>
                </a:solidFill>
              </a:rPr>
              <a:t>Step 4 – Require documentation for emotional support animals.</a:t>
            </a:r>
            <a:endParaRPr lang="en-US" dirty="0">
              <a:solidFill>
                <a:schemeClr val="tx1"/>
              </a:solidFill>
            </a:endParaRPr>
          </a:p>
          <a:p>
            <a:pPr marL="457200" indent="-457200" algn="just">
              <a:buFont typeface="Arial" panose="020B0604020202020204" pitchFamily="34" charset="0"/>
              <a:buChar char="•"/>
            </a:pPr>
            <a:r>
              <a:rPr lang="en-US" dirty="0">
                <a:solidFill>
                  <a:schemeClr val="tx1"/>
                </a:solidFill>
              </a:rPr>
              <a:t>For emotional support that need not have specific training for the function, airline personnel may require </a:t>
            </a:r>
            <a:r>
              <a:rPr lang="en-US" i="1" dirty="0">
                <a:solidFill>
                  <a:schemeClr val="tx1"/>
                </a:solidFill>
              </a:rPr>
              <a:t>current</a:t>
            </a:r>
            <a:r>
              <a:rPr lang="en-US" dirty="0">
                <a:solidFill>
                  <a:schemeClr val="tx1"/>
                </a:solidFill>
              </a:rPr>
              <a:t> documentation (</a:t>
            </a:r>
            <a:r>
              <a:rPr lang="en-US" i="1" dirty="0">
                <a:solidFill>
                  <a:schemeClr val="tx1"/>
                </a:solidFill>
              </a:rPr>
              <a:t>i.e.</a:t>
            </a:r>
            <a:r>
              <a:rPr lang="en-US" dirty="0">
                <a:solidFill>
                  <a:schemeClr val="tx1"/>
                </a:solidFill>
              </a:rPr>
              <a:t>, not more than one year old) on letterhead from a mental health professional stating </a:t>
            </a:r>
          </a:p>
          <a:p>
            <a:pPr algn="just"/>
            <a:r>
              <a:rPr lang="en-US" dirty="0">
                <a:solidFill>
                  <a:schemeClr val="tx1"/>
                </a:solidFill>
              </a:rPr>
              <a:t>	(1) that the passenger has a mental health-related disability; </a:t>
            </a:r>
          </a:p>
          <a:p>
            <a:pPr algn="just"/>
            <a:r>
              <a:rPr lang="en-US" dirty="0">
                <a:solidFill>
                  <a:schemeClr val="tx1"/>
                </a:solidFill>
              </a:rPr>
              <a:t>	(2) that having the animal accompany the passenger is 			necessary to the passenger’s mental health or treatment or to 	assist the passenger (with the disability); and </a:t>
            </a:r>
          </a:p>
          <a:p>
            <a:pPr algn="just"/>
            <a:r>
              <a:rPr lang="en-US" dirty="0">
                <a:solidFill>
                  <a:schemeClr val="tx1"/>
                </a:solidFill>
              </a:rPr>
              <a:t>	(3) that the individual providing the assessment of the 		passenger is a licensed mental health professional and the 	passenger is under his/her professional care.</a:t>
            </a:r>
          </a:p>
        </p:txBody>
      </p:sp>
      <p:sp>
        <p:nvSpPr>
          <p:cNvPr id="8" name="Title 1">
            <a:extLst>
              <a:ext uri="{FF2B5EF4-FFF2-40B4-BE49-F238E27FC236}">
                <a16:creationId xmlns:a16="http://schemas.microsoft.com/office/drawing/2014/main" id="{E76DCA60-3F38-4B10-8AE5-AC56EA95E79C}"/>
              </a:ext>
            </a:extLst>
          </p:cNvPr>
          <p:cNvSpPr txBox="1">
            <a:spLocks/>
          </p:cNvSpPr>
          <p:nvPr/>
        </p:nvSpPr>
        <p:spPr>
          <a:xfrm>
            <a:off x="2819400" y="147394"/>
            <a:ext cx="8763000" cy="1143000"/>
          </a:xfrm>
          <a:prstGeom prst="rect">
            <a:avLst/>
          </a:prstGeom>
        </p:spPr>
        <p:txBody>
          <a:bodyPr vert="horz" lIns="91440" tIns="45720" rIns="91440" bIns="45720" rtlCol="0" anchor="ctr">
            <a:normAutofit fontScale="97500" lnSpcReduction="10000"/>
          </a:bodyPr>
          <a:lstStyle>
            <a:lvl1pPr algn="r" defTabSz="914400" rtl="0" eaLnBrk="1" latinLnBrk="0" hangingPunct="1">
              <a:spcBef>
                <a:spcPct val="0"/>
              </a:spcBef>
              <a:buNone/>
              <a:defRPr sz="3200" b="0" kern="1200">
                <a:solidFill>
                  <a:srgbClr val="0067A6"/>
                </a:solidFill>
                <a:latin typeface="Franklin Gothic Medium" panose="020B0603020102020204" pitchFamily="34" charset="0"/>
                <a:ea typeface="+mj-ea"/>
                <a:cs typeface="+mj-cs"/>
              </a:defRPr>
            </a:lvl1pPr>
          </a:lstStyle>
          <a:p>
            <a:r>
              <a:rPr lang="en-US" sz="3600" b="1">
                <a:solidFill>
                  <a:srgbClr val="002060"/>
                </a:solidFill>
              </a:rPr>
              <a:t>Steps to determine whether an animal is a service animal or a pet</a:t>
            </a:r>
            <a:endParaRPr lang="en-US" sz="3600" dirty="0"/>
          </a:p>
        </p:txBody>
      </p:sp>
    </p:spTree>
    <p:extLst>
      <p:ext uri="{BB962C8B-B14F-4D97-AF65-F5344CB8AC3E}">
        <p14:creationId xmlns:p14="http://schemas.microsoft.com/office/powerpoint/2010/main" val="4123908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CCA62E-4DA2-4C9F-B775-07E8C66A376D}"/>
              </a:ext>
            </a:extLst>
          </p:cNvPr>
          <p:cNvSpPr>
            <a:spLocks noGrp="1"/>
          </p:cNvSpPr>
          <p:nvPr>
            <p:ph type="subTitle" idx="1"/>
          </p:nvPr>
        </p:nvSpPr>
        <p:spPr>
          <a:xfrm>
            <a:off x="877899" y="1905000"/>
            <a:ext cx="10472406" cy="4724400"/>
          </a:xfrm>
        </p:spPr>
        <p:txBody>
          <a:bodyPr>
            <a:normAutofit/>
          </a:bodyPr>
          <a:lstStyle/>
          <a:p>
            <a:pPr algn="just"/>
            <a:r>
              <a:rPr lang="en-US" b="1" dirty="0">
                <a:solidFill>
                  <a:schemeClr val="tx1"/>
                </a:solidFill>
              </a:rPr>
              <a:t>Step 5 – Observe behavior of the animals.</a:t>
            </a:r>
            <a:endParaRPr lang="en-US" dirty="0">
              <a:solidFill>
                <a:schemeClr val="tx1"/>
              </a:solidFill>
            </a:endParaRPr>
          </a:p>
          <a:p>
            <a:pPr algn="just"/>
            <a:r>
              <a:rPr lang="en-US" dirty="0">
                <a:solidFill>
                  <a:schemeClr val="tx1"/>
                </a:solidFill>
              </a:rPr>
              <a:t>Service animals are trained to behave properly in public settings.  An animal that engages in disruptive behavior shows that it has not been successfully trained to function as a service animal in public settings. </a:t>
            </a:r>
          </a:p>
          <a:p>
            <a:pPr algn="just"/>
            <a:r>
              <a:rPr lang="en-US" i="1" dirty="0">
                <a:solidFill>
                  <a:schemeClr val="tx1"/>
                </a:solidFill>
              </a:rPr>
              <a:t>(But note:  the ACAA does not require that Service Animals in Training be permitted to travel in the cabin because they do not yet meet the definition).</a:t>
            </a:r>
            <a:endParaRPr lang="en-US" dirty="0">
              <a:solidFill>
                <a:schemeClr val="tx1"/>
              </a:solidFill>
            </a:endParaRPr>
          </a:p>
        </p:txBody>
      </p:sp>
      <p:sp>
        <p:nvSpPr>
          <p:cNvPr id="8" name="Title 1">
            <a:extLst>
              <a:ext uri="{FF2B5EF4-FFF2-40B4-BE49-F238E27FC236}">
                <a16:creationId xmlns:a16="http://schemas.microsoft.com/office/drawing/2014/main" id="{E76DCA60-3F38-4B10-8AE5-AC56EA95E79C}"/>
              </a:ext>
            </a:extLst>
          </p:cNvPr>
          <p:cNvSpPr txBox="1">
            <a:spLocks/>
          </p:cNvSpPr>
          <p:nvPr/>
        </p:nvSpPr>
        <p:spPr>
          <a:xfrm>
            <a:off x="2819400" y="147394"/>
            <a:ext cx="8763000" cy="1143000"/>
          </a:xfrm>
          <a:prstGeom prst="rect">
            <a:avLst/>
          </a:prstGeom>
        </p:spPr>
        <p:txBody>
          <a:bodyPr vert="horz" lIns="91440" tIns="45720" rIns="91440" bIns="45720" rtlCol="0" anchor="ctr">
            <a:normAutofit fontScale="97500" lnSpcReduction="10000"/>
          </a:bodyPr>
          <a:lstStyle>
            <a:lvl1pPr algn="r" defTabSz="914400" rtl="0" eaLnBrk="1" latinLnBrk="0" hangingPunct="1">
              <a:spcBef>
                <a:spcPct val="0"/>
              </a:spcBef>
              <a:buNone/>
              <a:defRPr sz="3200" b="0" kern="1200">
                <a:solidFill>
                  <a:srgbClr val="0067A6"/>
                </a:solidFill>
                <a:latin typeface="Franklin Gothic Medium" panose="020B0603020102020204" pitchFamily="34" charset="0"/>
                <a:ea typeface="+mj-ea"/>
                <a:cs typeface="+mj-cs"/>
              </a:defRPr>
            </a:lvl1pPr>
          </a:lstStyle>
          <a:p>
            <a:r>
              <a:rPr lang="en-US" sz="3600" b="1">
                <a:solidFill>
                  <a:srgbClr val="002060"/>
                </a:solidFill>
              </a:rPr>
              <a:t>Steps to determine whether an animal is a service animal or a pet</a:t>
            </a:r>
            <a:endParaRPr lang="en-US" sz="3600" dirty="0"/>
          </a:p>
        </p:txBody>
      </p:sp>
    </p:spTree>
    <p:extLst>
      <p:ext uri="{BB962C8B-B14F-4D97-AF65-F5344CB8AC3E}">
        <p14:creationId xmlns:p14="http://schemas.microsoft.com/office/powerpoint/2010/main" val="711839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61671-5774-4962-90C9-F0533D4AF2E0}"/>
              </a:ext>
            </a:extLst>
          </p:cNvPr>
          <p:cNvSpPr>
            <a:spLocks noGrp="1"/>
          </p:cNvSpPr>
          <p:nvPr>
            <p:ph type="title"/>
          </p:nvPr>
        </p:nvSpPr>
        <p:spPr/>
        <p:txBody>
          <a:bodyPr/>
          <a:lstStyle/>
          <a:p>
            <a:r>
              <a:rPr lang="en-US" dirty="0">
                <a:latin typeface="Franklin Gothic Medium"/>
              </a:rPr>
              <a:t>Assistance Dog Industry</a:t>
            </a:r>
            <a:endParaRPr lang="en-US" dirty="0"/>
          </a:p>
        </p:txBody>
      </p:sp>
      <p:sp>
        <p:nvSpPr>
          <p:cNvPr id="3" name="Content Placeholder 2">
            <a:extLst>
              <a:ext uri="{FF2B5EF4-FFF2-40B4-BE49-F238E27FC236}">
                <a16:creationId xmlns:a16="http://schemas.microsoft.com/office/drawing/2014/main" id="{BFBC8EC2-7FA9-4514-9153-5DAB1BB3D274}"/>
              </a:ext>
            </a:extLst>
          </p:cNvPr>
          <p:cNvSpPr>
            <a:spLocks noGrp="1"/>
          </p:cNvSpPr>
          <p:nvPr>
            <p:ph idx="1"/>
          </p:nvPr>
        </p:nvSpPr>
        <p:spPr>
          <a:xfrm>
            <a:off x="884274" y="1955199"/>
            <a:ext cx="7345325" cy="4109443"/>
          </a:xfrm>
        </p:spPr>
        <p:txBody>
          <a:bodyPr>
            <a:normAutofit fontScale="92500" lnSpcReduction="20000"/>
          </a:bodyPr>
          <a:lstStyle/>
          <a:p>
            <a:r>
              <a:rPr lang="en-US" dirty="0"/>
              <a:t>First guide dog school in the US opened in 1929</a:t>
            </a:r>
          </a:p>
          <a:p>
            <a:r>
              <a:rPr lang="en-US" dirty="0"/>
              <a:t>First service dog school in the US opened in 1975</a:t>
            </a:r>
          </a:p>
          <a:p>
            <a:r>
              <a:rPr lang="en-US" dirty="0"/>
              <a:t>First hearing dog symposium in 1985</a:t>
            </a:r>
          </a:p>
          <a:p>
            <a:r>
              <a:rPr lang="en-US" dirty="0"/>
              <a:t>ADI formally named in 1987</a:t>
            </a:r>
          </a:p>
          <a:p>
            <a:r>
              <a:rPr lang="en-US" dirty="0"/>
              <a:t>Public access test adopted in 1995</a:t>
            </a:r>
          </a:p>
          <a:p>
            <a:r>
              <a:rPr lang="en-US" dirty="0"/>
              <a:t>First non-English-speaking country hosts ADI conference in Spain in 2012</a:t>
            </a:r>
          </a:p>
        </p:txBody>
      </p:sp>
      <p:sp>
        <p:nvSpPr>
          <p:cNvPr id="4" name="Slide Number Placeholder 3">
            <a:extLst>
              <a:ext uri="{FF2B5EF4-FFF2-40B4-BE49-F238E27FC236}">
                <a16:creationId xmlns:a16="http://schemas.microsoft.com/office/drawing/2014/main" id="{C93E4B24-5D5B-4B09-BDCC-4266698C9BBF}"/>
              </a:ext>
            </a:extLst>
          </p:cNvPr>
          <p:cNvSpPr>
            <a:spLocks noGrp="1"/>
          </p:cNvSpPr>
          <p:nvPr>
            <p:ph type="sldNum" sz="quarter" idx="4"/>
          </p:nvPr>
        </p:nvSpPr>
        <p:spPr/>
        <p:txBody>
          <a:bodyPr/>
          <a:lstStyle/>
          <a:p>
            <a:fld id="{81267E34-6281-42D3-9F68-D9C46E46AA39}" type="slidenum">
              <a:rPr lang="en-US" smtClean="0"/>
              <a:pPr/>
              <a:t>3</a:t>
            </a:fld>
            <a:endParaRPr lang="en-US" dirty="0"/>
          </a:p>
        </p:txBody>
      </p:sp>
      <p:pic>
        <p:nvPicPr>
          <p:cNvPr id="1026" name="Picture 1" descr="image001">
            <a:extLst>
              <a:ext uri="{FF2B5EF4-FFF2-40B4-BE49-F238E27FC236}">
                <a16:creationId xmlns:a16="http://schemas.microsoft.com/office/drawing/2014/main" id="{FA17D6E9-9D2B-4480-A97B-713BC8C645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965" t="14398" r="31701" b="28935"/>
          <a:stretch/>
        </p:blipFill>
        <p:spPr bwMode="auto">
          <a:xfrm>
            <a:off x="8321614" y="1371600"/>
            <a:ext cx="3870386" cy="379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32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D437-9D16-430F-9729-03D9CEC3DF5C}"/>
              </a:ext>
            </a:extLst>
          </p:cNvPr>
          <p:cNvSpPr>
            <a:spLocks noGrp="1"/>
          </p:cNvSpPr>
          <p:nvPr>
            <p:ph type="title"/>
          </p:nvPr>
        </p:nvSpPr>
        <p:spPr/>
        <p:txBody>
          <a:bodyPr/>
          <a:lstStyle/>
          <a:p>
            <a:r>
              <a:rPr lang="en-US" dirty="0"/>
              <a:t>Service Dog User Survey</a:t>
            </a:r>
          </a:p>
        </p:txBody>
      </p:sp>
      <p:sp>
        <p:nvSpPr>
          <p:cNvPr id="3" name="Slide Number Placeholder 2">
            <a:extLst>
              <a:ext uri="{FF2B5EF4-FFF2-40B4-BE49-F238E27FC236}">
                <a16:creationId xmlns:a16="http://schemas.microsoft.com/office/drawing/2014/main" id="{63C6BA50-26D8-4429-8528-3F8D34921B3E}"/>
              </a:ext>
            </a:extLst>
          </p:cNvPr>
          <p:cNvSpPr>
            <a:spLocks noGrp="1"/>
          </p:cNvSpPr>
          <p:nvPr>
            <p:ph type="sldNum" sz="quarter" idx="4"/>
          </p:nvPr>
        </p:nvSpPr>
        <p:spPr/>
        <p:txBody>
          <a:bodyPr/>
          <a:lstStyle/>
          <a:p>
            <a:fld id="{81267E34-6281-42D3-9F68-D9C46E46AA39}" type="slidenum">
              <a:rPr lang="en-US" smtClean="0"/>
              <a:pPr/>
              <a:t>30</a:t>
            </a:fld>
            <a:endParaRPr lang="en-US" dirty="0"/>
          </a:p>
        </p:txBody>
      </p:sp>
      <p:pic>
        <p:nvPicPr>
          <p:cNvPr id="5" name="Picture 4" descr="A close up of a piece of paper&#10;&#10;Description automatically generated">
            <a:extLst>
              <a:ext uri="{FF2B5EF4-FFF2-40B4-BE49-F238E27FC236}">
                <a16:creationId xmlns:a16="http://schemas.microsoft.com/office/drawing/2014/main" id="{953705C0-514A-4A2C-A51A-43AC801087E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778" b="5556"/>
          <a:stretch/>
        </p:blipFill>
        <p:spPr>
          <a:xfrm>
            <a:off x="2209800" y="1447800"/>
            <a:ext cx="5299364" cy="5257800"/>
          </a:xfrm>
          <a:prstGeom prst="rect">
            <a:avLst/>
          </a:prstGeom>
        </p:spPr>
      </p:pic>
      <p:sp>
        <p:nvSpPr>
          <p:cNvPr id="6" name="Rectangle 5">
            <a:extLst>
              <a:ext uri="{FF2B5EF4-FFF2-40B4-BE49-F238E27FC236}">
                <a16:creationId xmlns:a16="http://schemas.microsoft.com/office/drawing/2014/main" id="{583D2BE8-2DDA-4E7E-9D66-305746F82618}"/>
              </a:ext>
            </a:extLst>
          </p:cNvPr>
          <p:cNvSpPr/>
          <p:nvPr/>
        </p:nvSpPr>
        <p:spPr>
          <a:xfrm>
            <a:off x="8915400" y="4648200"/>
            <a:ext cx="3048000" cy="769441"/>
          </a:xfrm>
          <a:prstGeom prst="rect">
            <a:avLst/>
          </a:prstGeom>
        </p:spPr>
        <p:txBody>
          <a:bodyPr wrap="square">
            <a:spAutoFit/>
          </a:bodyPr>
          <a:lstStyle/>
          <a:p>
            <a:pPr algn="ctr"/>
            <a:r>
              <a:rPr lang="en-US" sz="1100" b="1" dirty="0">
                <a:solidFill>
                  <a:srgbClr val="282829"/>
                </a:solidFill>
              </a:rPr>
              <a:t>*2019 survey of 1,395 service, guide, hearing, medical alert, facility, and psychiatric service dog teams </a:t>
            </a:r>
            <a:r>
              <a:rPr lang="en-US" sz="1100" b="1" dirty="0"/>
              <a:t>from 41 Assistance Dogs International accredited programs</a:t>
            </a:r>
            <a:endParaRPr lang="en-US" sz="1100" dirty="0"/>
          </a:p>
        </p:txBody>
      </p:sp>
    </p:spTree>
    <p:extLst>
      <p:ext uri="{BB962C8B-B14F-4D97-AF65-F5344CB8AC3E}">
        <p14:creationId xmlns:p14="http://schemas.microsoft.com/office/powerpoint/2010/main" val="3752328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56451-2D73-40AB-99AE-604B767C3F1C}"/>
              </a:ext>
            </a:extLst>
          </p:cNvPr>
          <p:cNvSpPr>
            <a:spLocks noGrp="1"/>
          </p:cNvSpPr>
          <p:nvPr>
            <p:ph type="body" sz="quarter" idx="10"/>
          </p:nvPr>
        </p:nvSpPr>
        <p:spPr/>
        <p:txBody>
          <a:bodyPr>
            <a:normAutofit fontScale="85000" lnSpcReduction="20000"/>
          </a:bodyPr>
          <a:lstStyle/>
          <a:p>
            <a:r>
              <a:rPr lang="en-US" dirty="0"/>
              <a:t>Etiquette</a:t>
            </a:r>
          </a:p>
        </p:txBody>
      </p:sp>
    </p:spTree>
    <p:extLst>
      <p:ext uri="{BB962C8B-B14F-4D97-AF65-F5344CB8AC3E}">
        <p14:creationId xmlns:p14="http://schemas.microsoft.com/office/powerpoint/2010/main" val="1827023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CE72A-6933-465B-917F-9AC0E73D3979}"/>
              </a:ext>
            </a:extLst>
          </p:cNvPr>
          <p:cNvSpPr>
            <a:spLocks noGrp="1"/>
          </p:cNvSpPr>
          <p:nvPr>
            <p:ph type="title"/>
          </p:nvPr>
        </p:nvSpPr>
        <p:spPr/>
        <p:txBody>
          <a:bodyPr/>
          <a:lstStyle/>
          <a:p>
            <a:r>
              <a:rPr lang="en-US" dirty="0">
                <a:ea typeface="Tahoma"/>
              </a:rPr>
              <a:t>Team Etiquette</a:t>
            </a:r>
            <a:endParaRPr lang="en-US" dirty="0"/>
          </a:p>
        </p:txBody>
      </p:sp>
      <p:sp>
        <p:nvSpPr>
          <p:cNvPr id="3" name="Content Placeholder 2">
            <a:extLst>
              <a:ext uri="{FF2B5EF4-FFF2-40B4-BE49-F238E27FC236}">
                <a16:creationId xmlns:a16="http://schemas.microsoft.com/office/drawing/2014/main" id="{ACA42D19-DF5C-434E-8D28-F4A266A08914}"/>
              </a:ext>
            </a:extLst>
          </p:cNvPr>
          <p:cNvSpPr>
            <a:spLocks noGrp="1"/>
          </p:cNvSpPr>
          <p:nvPr>
            <p:ph idx="1"/>
          </p:nvPr>
        </p:nvSpPr>
        <p:spPr/>
        <p:txBody>
          <a:bodyPr>
            <a:normAutofit fontScale="77500" lnSpcReduction="20000"/>
          </a:bodyPr>
          <a:lstStyle/>
          <a:p>
            <a:pPr marL="0" indent="0">
              <a:buNone/>
            </a:pPr>
            <a:r>
              <a:rPr lang="en-US" sz="3800" b="1" dirty="0"/>
              <a:t>When interacting with a person with a disability and assistance dog:</a:t>
            </a:r>
          </a:p>
          <a:p>
            <a:pPr marL="0" indent="0">
              <a:buNone/>
            </a:pPr>
            <a:endParaRPr lang="en-US" sz="3800" b="1" dirty="0"/>
          </a:p>
          <a:p>
            <a:pPr marL="514350" indent="-514350">
              <a:buFont typeface="+mj-lt"/>
              <a:buAutoNum type="arabicPeriod"/>
            </a:pPr>
            <a:r>
              <a:rPr lang="en-US" dirty="0"/>
              <a:t>Introduce yourself and ignore the dog.  Remain focused on the individual without interacting with the dog.</a:t>
            </a:r>
          </a:p>
          <a:p>
            <a:pPr marL="514350" indent="-514350">
              <a:buFont typeface="+mj-lt"/>
              <a:buAutoNum type="arabicPeriod"/>
            </a:pPr>
            <a:r>
              <a:rPr lang="en-US" dirty="0"/>
              <a:t>State what you are there for and ask how you can best assist the individual.  Use phrases like:  I am here to help you and your assistance dog, how do you need to be helped?</a:t>
            </a:r>
          </a:p>
          <a:p>
            <a:pPr marL="514350" indent="-514350">
              <a:buFont typeface="+mj-lt"/>
              <a:buAutoNum type="arabicPeriod"/>
            </a:pPr>
            <a:r>
              <a:rPr lang="en-US" dirty="0"/>
              <a:t>Ask individual is there anything they would like to share with you so you can be more aware of their body and space?  i.e., Don’t grab me around the ribs – I hurt there.</a:t>
            </a:r>
          </a:p>
          <a:p>
            <a:pPr marL="514350" indent="-514350">
              <a:buFont typeface="+mj-lt"/>
              <a:buAutoNum type="arabicPeriod"/>
            </a:pPr>
            <a:r>
              <a:rPr lang="en-US" dirty="0"/>
              <a:t>Please do not grab the dog’s leash or talk to the dog.</a:t>
            </a:r>
          </a:p>
          <a:p>
            <a:endParaRPr lang="en-US" dirty="0"/>
          </a:p>
        </p:txBody>
      </p:sp>
      <p:sp>
        <p:nvSpPr>
          <p:cNvPr id="4" name="Slide Number Placeholder 3">
            <a:extLst>
              <a:ext uri="{FF2B5EF4-FFF2-40B4-BE49-F238E27FC236}">
                <a16:creationId xmlns:a16="http://schemas.microsoft.com/office/drawing/2014/main" id="{514196BD-6B77-4644-94DA-ECE3BF5F10FB}"/>
              </a:ext>
            </a:extLst>
          </p:cNvPr>
          <p:cNvSpPr>
            <a:spLocks noGrp="1"/>
          </p:cNvSpPr>
          <p:nvPr>
            <p:ph type="sldNum" sz="quarter" idx="4"/>
          </p:nvPr>
        </p:nvSpPr>
        <p:spPr/>
        <p:txBody>
          <a:bodyPr/>
          <a:lstStyle/>
          <a:p>
            <a:fld id="{81267E34-6281-42D3-9F68-D9C46E46AA39}" type="slidenum">
              <a:rPr lang="en-US" smtClean="0"/>
              <a:pPr/>
              <a:t>32</a:t>
            </a:fld>
            <a:endParaRPr lang="en-US" dirty="0"/>
          </a:p>
        </p:txBody>
      </p:sp>
    </p:spTree>
    <p:extLst>
      <p:ext uri="{BB962C8B-B14F-4D97-AF65-F5344CB8AC3E}">
        <p14:creationId xmlns:p14="http://schemas.microsoft.com/office/powerpoint/2010/main" val="3800099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66E5-E92C-4B43-8A63-850B0F6C0B21}"/>
              </a:ext>
            </a:extLst>
          </p:cNvPr>
          <p:cNvSpPr>
            <a:spLocks noGrp="1"/>
          </p:cNvSpPr>
          <p:nvPr>
            <p:ph type="title"/>
          </p:nvPr>
        </p:nvSpPr>
        <p:spPr/>
        <p:txBody>
          <a:bodyPr/>
          <a:lstStyle/>
          <a:p>
            <a:r>
              <a:rPr lang="en-US" dirty="0"/>
              <a:t>Team Etiquette</a:t>
            </a:r>
          </a:p>
        </p:txBody>
      </p:sp>
      <p:sp>
        <p:nvSpPr>
          <p:cNvPr id="3" name="Content Placeholder 2">
            <a:extLst>
              <a:ext uri="{FF2B5EF4-FFF2-40B4-BE49-F238E27FC236}">
                <a16:creationId xmlns:a16="http://schemas.microsoft.com/office/drawing/2014/main" id="{27B2CFDA-FE83-4459-8592-68ED808CB9EE}"/>
              </a:ext>
            </a:extLst>
          </p:cNvPr>
          <p:cNvSpPr>
            <a:spLocks noGrp="1"/>
          </p:cNvSpPr>
          <p:nvPr>
            <p:ph idx="1"/>
          </p:nvPr>
        </p:nvSpPr>
        <p:spPr/>
        <p:txBody>
          <a:bodyPr>
            <a:normAutofit fontScale="92500" lnSpcReduction="10000"/>
          </a:bodyPr>
          <a:lstStyle/>
          <a:p>
            <a:pPr marL="514350" indent="-514350">
              <a:buFont typeface="+mj-lt"/>
              <a:buAutoNum type="arabicPeriod" startAt="5"/>
            </a:pPr>
            <a:r>
              <a:rPr lang="en-US" dirty="0"/>
              <a:t>Wait for permission from the individual on how best to handle the dog during transition.  At that time, you may be asked to hold the leash.</a:t>
            </a:r>
          </a:p>
          <a:p>
            <a:pPr marL="514350" indent="-514350">
              <a:buFont typeface="+mj-lt"/>
              <a:buAutoNum type="arabicPeriod" startAt="5"/>
            </a:pPr>
            <a:r>
              <a:rPr lang="en-US" dirty="0"/>
              <a:t>Before leaving, ask if there is anything they can do to further assist them.</a:t>
            </a:r>
          </a:p>
          <a:p>
            <a:pPr marL="514350" indent="-514350">
              <a:buFont typeface="+mj-lt"/>
              <a:buAutoNum type="arabicPeriod" startAt="5"/>
            </a:pPr>
            <a:r>
              <a:rPr lang="en-US" dirty="0"/>
              <a:t>If the individual is traveling with an assistant (i.e., parent, interpreter, or other companion), please address both the individual and the assistant with the same level of attention, and follow any directions given by the assistant.</a:t>
            </a:r>
          </a:p>
          <a:p>
            <a:endParaRPr lang="en-US" dirty="0"/>
          </a:p>
        </p:txBody>
      </p:sp>
      <p:sp>
        <p:nvSpPr>
          <p:cNvPr id="4" name="Slide Number Placeholder 3">
            <a:extLst>
              <a:ext uri="{FF2B5EF4-FFF2-40B4-BE49-F238E27FC236}">
                <a16:creationId xmlns:a16="http://schemas.microsoft.com/office/drawing/2014/main" id="{512D8372-1893-4577-9575-ACA12255F988}"/>
              </a:ext>
            </a:extLst>
          </p:cNvPr>
          <p:cNvSpPr>
            <a:spLocks noGrp="1"/>
          </p:cNvSpPr>
          <p:nvPr>
            <p:ph type="sldNum" sz="quarter" idx="4"/>
          </p:nvPr>
        </p:nvSpPr>
        <p:spPr/>
        <p:txBody>
          <a:bodyPr/>
          <a:lstStyle/>
          <a:p>
            <a:fld id="{81267E34-6281-42D3-9F68-D9C46E46AA39}" type="slidenum">
              <a:rPr lang="en-US" smtClean="0"/>
              <a:pPr/>
              <a:t>33</a:t>
            </a:fld>
            <a:endParaRPr lang="en-US" dirty="0"/>
          </a:p>
        </p:txBody>
      </p:sp>
    </p:spTree>
    <p:extLst>
      <p:ext uri="{BB962C8B-B14F-4D97-AF65-F5344CB8AC3E}">
        <p14:creationId xmlns:p14="http://schemas.microsoft.com/office/powerpoint/2010/main" val="709863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6279F-29E3-4A95-80A9-5310D2C02E59}"/>
              </a:ext>
            </a:extLst>
          </p:cNvPr>
          <p:cNvSpPr>
            <a:spLocks noGrp="1"/>
          </p:cNvSpPr>
          <p:nvPr>
            <p:ph type="title"/>
          </p:nvPr>
        </p:nvSpPr>
        <p:spPr/>
        <p:txBody>
          <a:bodyPr/>
          <a:lstStyle/>
          <a:p>
            <a:r>
              <a:rPr lang="en-US" dirty="0"/>
              <a:t>TSA and Service Animal Team Etiquette</a:t>
            </a:r>
          </a:p>
        </p:txBody>
      </p:sp>
      <p:sp>
        <p:nvSpPr>
          <p:cNvPr id="3" name="Content Placeholder 2">
            <a:extLst>
              <a:ext uri="{FF2B5EF4-FFF2-40B4-BE49-F238E27FC236}">
                <a16:creationId xmlns:a16="http://schemas.microsoft.com/office/drawing/2014/main" id="{957F35C1-7A34-4B72-98D5-3BA59916AD7B}"/>
              </a:ext>
            </a:extLst>
          </p:cNvPr>
          <p:cNvSpPr>
            <a:spLocks noGrp="1"/>
          </p:cNvSpPr>
          <p:nvPr>
            <p:ph idx="1"/>
          </p:nvPr>
        </p:nvSpPr>
        <p:spPr/>
        <p:txBody>
          <a:bodyPr>
            <a:normAutofit fontScale="85000" lnSpcReduction="20000"/>
          </a:bodyPr>
          <a:lstStyle/>
          <a:p>
            <a:pPr marL="514350" indent="-514350">
              <a:buAutoNum type="arabicPeriod"/>
            </a:pPr>
            <a:r>
              <a:rPr lang="en-US" dirty="0"/>
              <a:t>The service animal’s equipment should never be removed during screening</a:t>
            </a:r>
          </a:p>
          <a:p>
            <a:pPr marL="514350" indent="-514350">
              <a:buAutoNum type="arabicPeriod"/>
            </a:pPr>
            <a:r>
              <a:rPr lang="en-US" dirty="0"/>
              <a:t>The animal and passenger should never be separated during security screenings</a:t>
            </a:r>
          </a:p>
          <a:p>
            <a:pPr marL="914400" lvl="1" indent="-514350">
              <a:buAutoNum type="arabicPeriod"/>
            </a:pPr>
            <a:r>
              <a:rPr lang="en-US" dirty="0"/>
              <a:t>If the person needs a pat down, the animal should be pat down, rather than handed to a companion or asked to go through screening without the handler holding the leash</a:t>
            </a:r>
          </a:p>
          <a:p>
            <a:pPr marL="514350" indent="-514350">
              <a:buAutoNum type="arabicPeriod"/>
            </a:pPr>
            <a:r>
              <a:rPr lang="en-US" dirty="0"/>
              <a:t>Do not ask a wheelchair user to transfer out of their chair for screening</a:t>
            </a:r>
          </a:p>
          <a:p>
            <a:pPr marL="514350" indent="-514350">
              <a:buAutoNum type="arabicPeriod"/>
            </a:pPr>
            <a:r>
              <a:rPr lang="en-US" dirty="0"/>
              <a:t>Ask the handler before patting down the animal so the handler can manage the animal effectively</a:t>
            </a:r>
          </a:p>
          <a:p>
            <a:pPr marL="514350" indent="-514350">
              <a:buAutoNum type="arabicPeriod"/>
            </a:pPr>
            <a:endParaRPr lang="en-US" dirty="0"/>
          </a:p>
        </p:txBody>
      </p:sp>
      <p:sp>
        <p:nvSpPr>
          <p:cNvPr id="4" name="Slide Number Placeholder 3">
            <a:extLst>
              <a:ext uri="{FF2B5EF4-FFF2-40B4-BE49-F238E27FC236}">
                <a16:creationId xmlns:a16="http://schemas.microsoft.com/office/drawing/2014/main" id="{B06AE823-5DF8-4C95-9590-220A297CEAA6}"/>
              </a:ext>
            </a:extLst>
          </p:cNvPr>
          <p:cNvSpPr>
            <a:spLocks noGrp="1"/>
          </p:cNvSpPr>
          <p:nvPr>
            <p:ph type="sldNum" sz="quarter" idx="4"/>
          </p:nvPr>
        </p:nvSpPr>
        <p:spPr/>
        <p:txBody>
          <a:bodyPr/>
          <a:lstStyle/>
          <a:p>
            <a:fld id="{81267E34-6281-42D3-9F68-D9C46E46AA39}" type="slidenum">
              <a:rPr lang="en-US" smtClean="0"/>
              <a:pPr/>
              <a:t>34</a:t>
            </a:fld>
            <a:endParaRPr lang="en-US" dirty="0"/>
          </a:p>
        </p:txBody>
      </p:sp>
    </p:spTree>
    <p:extLst>
      <p:ext uri="{BB962C8B-B14F-4D97-AF65-F5344CB8AC3E}">
        <p14:creationId xmlns:p14="http://schemas.microsoft.com/office/powerpoint/2010/main" val="3815245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73F1F-69DB-4E0A-B0D1-B7AA1993D0D7}"/>
              </a:ext>
            </a:extLst>
          </p:cNvPr>
          <p:cNvSpPr>
            <a:spLocks noGrp="1"/>
          </p:cNvSpPr>
          <p:nvPr>
            <p:ph type="title"/>
          </p:nvPr>
        </p:nvSpPr>
        <p:spPr/>
        <p:txBody>
          <a:bodyPr/>
          <a:lstStyle/>
          <a:p>
            <a:r>
              <a:rPr lang="en-US" dirty="0"/>
              <a:t>Suggested Changes in Airline Accessibility</a:t>
            </a:r>
          </a:p>
        </p:txBody>
      </p:sp>
      <p:sp>
        <p:nvSpPr>
          <p:cNvPr id="3" name="Content Placeholder 2">
            <a:extLst>
              <a:ext uri="{FF2B5EF4-FFF2-40B4-BE49-F238E27FC236}">
                <a16:creationId xmlns:a16="http://schemas.microsoft.com/office/drawing/2014/main" id="{D07DAF61-8FF1-445B-8095-B1F19B7447FB}"/>
              </a:ext>
            </a:extLst>
          </p:cNvPr>
          <p:cNvSpPr>
            <a:spLocks noGrp="1"/>
          </p:cNvSpPr>
          <p:nvPr>
            <p:ph idx="1"/>
          </p:nvPr>
        </p:nvSpPr>
        <p:spPr/>
        <p:txBody>
          <a:bodyPr/>
          <a:lstStyle/>
          <a:p>
            <a:r>
              <a:rPr lang="en-US" dirty="0"/>
              <a:t>Align the ACAA with the ADA</a:t>
            </a:r>
          </a:p>
          <a:p>
            <a:r>
              <a:rPr lang="en-US" dirty="0"/>
              <a:t>Service dogs only dogs and miniature horses</a:t>
            </a:r>
          </a:p>
          <a:p>
            <a:r>
              <a:rPr lang="en-US" dirty="0"/>
              <a:t>Psychological service dogs categorized the same as task trained service and guide dogs</a:t>
            </a:r>
          </a:p>
          <a:p>
            <a:endParaRPr lang="en-US" dirty="0"/>
          </a:p>
        </p:txBody>
      </p:sp>
      <p:sp>
        <p:nvSpPr>
          <p:cNvPr id="4" name="Slide Number Placeholder 3">
            <a:extLst>
              <a:ext uri="{FF2B5EF4-FFF2-40B4-BE49-F238E27FC236}">
                <a16:creationId xmlns:a16="http://schemas.microsoft.com/office/drawing/2014/main" id="{017A9B0D-2411-4294-AC22-4E66A0657A7D}"/>
              </a:ext>
            </a:extLst>
          </p:cNvPr>
          <p:cNvSpPr>
            <a:spLocks noGrp="1"/>
          </p:cNvSpPr>
          <p:nvPr>
            <p:ph type="sldNum" sz="quarter" idx="4"/>
          </p:nvPr>
        </p:nvSpPr>
        <p:spPr/>
        <p:txBody>
          <a:bodyPr/>
          <a:lstStyle/>
          <a:p>
            <a:fld id="{81267E34-6281-42D3-9F68-D9C46E46AA39}" type="slidenum">
              <a:rPr lang="en-US" smtClean="0"/>
              <a:pPr/>
              <a:t>35</a:t>
            </a:fld>
            <a:endParaRPr lang="en-US" dirty="0"/>
          </a:p>
        </p:txBody>
      </p:sp>
    </p:spTree>
    <p:extLst>
      <p:ext uri="{BB962C8B-B14F-4D97-AF65-F5344CB8AC3E}">
        <p14:creationId xmlns:p14="http://schemas.microsoft.com/office/powerpoint/2010/main" val="1383416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2959E-86F2-49B3-B2B8-DA87B433395E}"/>
              </a:ext>
            </a:extLst>
          </p:cNvPr>
          <p:cNvSpPr>
            <a:spLocks noGrp="1"/>
          </p:cNvSpPr>
          <p:nvPr>
            <p:ph type="title"/>
          </p:nvPr>
        </p:nvSpPr>
        <p:spPr/>
        <p:txBody>
          <a:bodyPr/>
          <a:lstStyle/>
          <a:p>
            <a:r>
              <a:rPr lang="en-US" dirty="0">
                <a:ea typeface="Tahoma"/>
              </a:rPr>
              <a:t>What is  Assistance Dog International (ADI)</a:t>
            </a:r>
            <a:endParaRPr lang="en-US" dirty="0"/>
          </a:p>
        </p:txBody>
      </p:sp>
      <p:sp>
        <p:nvSpPr>
          <p:cNvPr id="3" name="Content Placeholder 2">
            <a:extLst>
              <a:ext uri="{FF2B5EF4-FFF2-40B4-BE49-F238E27FC236}">
                <a16:creationId xmlns:a16="http://schemas.microsoft.com/office/drawing/2014/main" id="{7839AFFA-C32A-43CA-AFA4-7D356A3EA774}"/>
              </a:ext>
            </a:extLst>
          </p:cNvPr>
          <p:cNvSpPr>
            <a:spLocks noGrp="1"/>
          </p:cNvSpPr>
          <p:nvPr>
            <p:ph idx="1"/>
          </p:nvPr>
        </p:nvSpPr>
        <p:spPr/>
        <p:txBody>
          <a:bodyPr/>
          <a:lstStyle/>
          <a:p>
            <a:r>
              <a:rPr lang="en-US" dirty="0"/>
              <a:t> International coalition  </a:t>
            </a:r>
          </a:p>
          <a:p>
            <a:endParaRPr lang="en-US" dirty="0"/>
          </a:p>
          <a:p>
            <a:r>
              <a:rPr lang="en-US" dirty="0"/>
              <a:t>Members representing service dog programs from across the world</a:t>
            </a:r>
          </a:p>
          <a:p>
            <a:endParaRPr lang="en-US" dirty="0"/>
          </a:p>
          <a:p>
            <a:r>
              <a:rPr lang="en-US" dirty="0"/>
              <a:t>Purpose is to improve the areas of selection, training, placement and utilization of service dogs.</a:t>
            </a:r>
          </a:p>
          <a:p>
            <a:endParaRPr lang="en-US" dirty="0"/>
          </a:p>
        </p:txBody>
      </p:sp>
      <p:sp>
        <p:nvSpPr>
          <p:cNvPr id="4" name="Slide Number Placeholder 3">
            <a:extLst>
              <a:ext uri="{FF2B5EF4-FFF2-40B4-BE49-F238E27FC236}">
                <a16:creationId xmlns:a16="http://schemas.microsoft.com/office/drawing/2014/main" id="{5FEFC4BD-55EE-42C1-BE20-AEAEB681C54F}"/>
              </a:ext>
            </a:extLst>
          </p:cNvPr>
          <p:cNvSpPr>
            <a:spLocks noGrp="1"/>
          </p:cNvSpPr>
          <p:nvPr>
            <p:ph type="sldNum" sz="quarter" idx="4"/>
          </p:nvPr>
        </p:nvSpPr>
        <p:spPr/>
        <p:txBody>
          <a:bodyPr/>
          <a:lstStyle/>
          <a:p>
            <a:fld id="{81267E34-6281-42D3-9F68-D9C46E46AA39}" type="slidenum">
              <a:rPr lang="en-US" smtClean="0"/>
              <a:pPr/>
              <a:t>4</a:t>
            </a:fld>
            <a:endParaRPr lang="en-US" dirty="0"/>
          </a:p>
        </p:txBody>
      </p:sp>
    </p:spTree>
    <p:extLst>
      <p:ext uri="{BB962C8B-B14F-4D97-AF65-F5344CB8AC3E}">
        <p14:creationId xmlns:p14="http://schemas.microsoft.com/office/powerpoint/2010/main" val="2473170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82080-A4A4-4FF2-A52D-05F75DE76D03}"/>
              </a:ext>
            </a:extLst>
          </p:cNvPr>
          <p:cNvSpPr>
            <a:spLocks noGrp="1"/>
          </p:cNvSpPr>
          <p:nvPr>
            <p:ph type="title"/>
          </p:nvPr>
        </p:nvSpPr>
        <p:spPr/>
        <p:txBody>
          <a:bodyPr/>
          <a:lstStyle/>
          <a:p>
            <a:r>
              <a:rPr lang="en-US" dirty="0">
                <a:ea typeface="Tahoma"/>
              </a:rPr>
              <a:t>What is the Mission of ADI?</a:t>
            </a:r>
            <a:endParaRPr lang="en-US" dirty="0"/>
          </a:p>
        </p:txBody>
      </p:sp>
      <p:sp>
        <p:nvSpPr>
          <p:cNvPr id="3" name="Content Placeholder 2">
            <a:extLst>
              <a:ext uri="{FF2B5EF4-FFF2-40B4-BE49-F238E27FC236}">
                <a16:creationId xmlns:a16="http://schemas.microsoft.com/office/drawing/2014/main" id="{5A59AB9B-0416-4F86-AD2C-E139FAAEDA00}"/>
              </a:ext>
            </a:extLst>
          </p:cNvPr>
          <p:cNvSpPr>
            <a:spLocks noGrp="1"/>
          </p:cNvSpPr>
          <p:nvPr>
            <p:ph idx="1"/>
          </p:nvPr>
        </p:nvSpPr>
        <p:spPr/>
        <p:txBody>
          <a:bodyPr/>
          <a:lstStyle/>
          <a:p>
            <a:r>
              <a:rPr lang="en-US" dirty="0"/>
              <a:t>To establish and promote standards of excellence in all areas of service dog acquisition, training and partnership. Facilitate communication and learning among member organizations and to educate the public to the benefits of service dogs and ADI membership.</a:t>
            </a:r>
          </a:p>
          <a:p>
            <a:endParaRPr lang="en-US" dirty="0"/>
          </a:p>
        </p:txBody>
      </p:sp>
      <p:sp>
        <p:nvSpPr>
          <p:cNvPr id="4" name="Slide Number Placeholder 3">
            <a:extLst>
              <a:ext uri="{FF2B5EF4-FFF2-40B4-BE49-F238E27FC236}">
                <a16:creationId xmlns:a16="http://schemas.microsoft.com/office/drawing/2014/main" id="{F10F2463-A48D-46EC-911B-F4083FF9CDB5}"/>
              </a:ext>
            </a:extLst>
          </p:cNvPr>
          <p:cNvSpPr>
            <a:spLocks noGrp="1"/>
          </p:cNvSpPr>
          <p:nvPr>
            <p:ph type="sldNum" sz="quarter" idx="4"/>
          </p:nvPr>
        </p:nvSpPr>
        <p:spPr/>
        <p:txBody>
          <a:bodyPr/>
          <a:lstStyle/>
          <a:p>
            <a:fld id="{81267E34-6281-42D3-9F68-D9C46E46AA39}" type="slidenum">
              <a:rPr lang="en-US" smtClean="0"/>
              <a:pPr/>
              <a:t>5</a:t>
            </a:fld>
            <a:endParaRPr lang="en-US" dirty="0"/>
          </a:p>
        </p:txBody>
      </p:sp>
    </p:spTree>
    <p:extLst>
      <p:ext uri="{BB962C8B-B14F-4D97-AF65-F5344CB8AC3E}">
        <p14:creationId xmlns:p14="http://schemas.microsoft.com/office/powerpoint/2010/main" val="408437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B8804-EEE3-4253-8559-2B2391A5D1E6}"/>
              </a:ext>
            </a:extLst>
          </p:cNvPr>
          <p:cNvSpPr>
            <a:spLocks noGrp="1"/>
          </p:cNvSpPr>
          <p:nvPr>
            <p:ph type="title"/>
          </p:nvPr>
        </p:nvSpPr>
        <p:spPr/>
        <p:txBody>
          <a:bodyPr/>
          <a:lstStyle/>
          <a:p>
            <a:r>
              <a:rPr lang="en-US" dirty="0">
                <a:ea typeface="Tahoma"/>
              </a:rPr>
              <a:t>What is ADI Accreditation?</a:t>
            </a:r>
            <a:endParaRPr lang="en-US" dirty="0"/>
          </a:p>
        </p:txBody>
      </p:sp>
      <p:sp>
        <p:nvSpPr>
          <p:cNvPr id="3" name="Content Placeholder 2">
            <a:extLst>
              <a:ext uri="{FF2B5EF4-FFF2-40B4-BE49-F238E27FC236}">
                <a16:creationId xmlns:a16="http://schemas.microsoft.com/office/drawing/2014/main" id="{E6B37E11-DBC3-4906-AD1E-ABFAC5EF0276}"/>
              </a:ext>
            </a:extLst>
          </p:cNvPr>
          <p:cNvSpPr>
            <a:spLocks noGrp="1"/>
          </p:cNvSpPr>
          <p:nvPr>
            <p:ph idx="1"/>
          </p:nvPr>
        </p:nvSpPr>
        <p:spPr/>
        <p:txBody>
          <a:bodyPr/>
          <a:lstStyle/>
          <a:p>
            <a:r>
              <a:rPr lang="en-US" dirty="0"/>
              <a:t>Peer-review process for programs.</a:t>
            </a:r>
          </a:p>
          <a:p>
            <a:endParaRPr lang="en-US" dirty="0"/>
          </a:p>
          <a:p>
            <a:r>
              <a:rPr lang="en-US" dirty="0"/>
              <a:t>ADI voting member agencies can achieve compliance with the operational standards for training  and placing service dogs. </a:t>
            </a:r>
          </a:p>
          <a:p>
            <a:endParaRPr lang="en-US" dirty="0"/>
          </a:p>
          <a:p>
            <a:r>
              <a:rPr lang="en-US" dirty="0"/>
              <a:t>ADI members must be accredited every 5 years. </a:t>
            </a:r>
          </a:p>
          <a:p>
            <a:endParaRPr lang="en-US" dirty="0"/>
          </a:p>
        </p:txBody>
      </p:sp>
      <p:sp>
        <p:nvSpPr>
          <p:cNvPr id="4" name="Slide Number Placeholder 3">
            <a:extLst>
              <a:ext uri="{FF2B5EF4-FFF2-40B4-BE49-F238E27FC236}">
                <a16:creationId xmlns:a16="http://schemas.microsoft.com/office/drawing/2014/main" id="{52DC1F55-FC9B-438C-96AA-4EEE69E0D418}"/>
              </a:ext>
            </a:extLst>
          </p:cNvPr>
          <p:cNvSpPr>
            <a:spLocks noGrp="1"/>
          </p:cNvSpPr>
          <p:nvPr>
            <p:ph type="sldNum" sz="quarter" idx="4"/>
          </p:nvPr>
        </p:nvSpPr>
        <p:spPr/>
        <p:txBody>
          <a:bodyPr/>
          <a:lstStyle/>
          <a:p>
            <a:fld id="{81267E34-6281-42D3-9F68-D9C46E46AA39}" type="slidenum">
              <a:rPr lang="en-US" smtClean="0"/>
              <a:pPr/>
              <a:t>6</a:t>
            </a:fld>
            <a:endParaRPr lang="en-US" dirty="0"/>
          </a:p>
        </p:txBody>
      </p:sp>
    </p:spTree>
    <p:extLst>
      <p:ext uri="{BB962C8B-B14F-4D97-AF65-F5344CB8AC3E}">
        <p14:creationId xmlns:p14="http://schemas.microsoft.com/office/powerpoint/2010/main" val="3830055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0FF38-F5C9-4593-8988-8EBEA68C13F9}"/>
              </a:ext>
            </a:extLst>
          </p:cNvPr>
          <p:cNvSpPr>
            <a:spLocks noGrp="1"/>
          </p:cNvSpPr>
          <p:nvPr>
            <p:ph type="title"/>
          </p:nvPr>
        </p:nvSpPr>
        <p:spPr>
          <a:xfrm>
            <a:off x="2743200" y="147394"/>
            <a:ext cx="9220200" cy="1143000"/>
          </a:xfrm>
        </p:spPr>
        <p:txBody>
          <a:bodyPr>
            <a:normAutofit fontScale="90000"/>
          </a:bodyPr>
          <a:lstStyle/>
          <a:p>
            <a:r>
              <a:rPr lang="en-US" dirty="0">
                <a:ea typeface="Tahoma"/>
              </a:rPr>
              <a:t>What does it mean if a service dog is wearing an “Accredited by ADI” logo on his or her backpack or cape?</a:t>
            </a:r>
            <a:endParaRPr lang="en-US" dirty="0"/>
          </a:p>
        </p:txBody>
      </p:sp>
      <p:sp>
        <p:nvSpPr>
          <p:cNvPr id="3" name="Content Placeholder 2">
            <a:extLst>
              <a:ext uri="{FF2B5EF4-FFF2-40B4-BE49-F238E27FC236}">
                <a16:creationId xmlns:a16="http://schemas.microsoft.com/office/drawing/2014/main" id="{FC299756-6473-418E-B3BF-320387F0C3CD}"/>
              </a:ext>
            </a:extLst>
          </p:cNvPr>
          <p:cNvSpPr>
            <a:spLocks noGrp="1"/>
          </p:cNvSpPr>
          <p:nvPr>
            <p:ph idx="1"/>
          </p:nvPr>
        </p:nvSpPr>
        <p:spPr/>
        <p:txBody>
          <a:bodyPr/>
          <a:lstStyle/>
          <a:p>
            <a:r>
              <a:rPr lang="en-US" dirty="0"/>
              <a:t>This service dog team was trained by an Accredited ADI member program that is recognized for upholding the highest standards of excellence in the training and placement of service dogs.</a:t>
            </a:r>
          </a:p>
          <a:p>
            <a:endParaRPr lang="en-US" dirty="0"/>
          </a:p>
        </p:txBody>
      </p:sp>
      <p:sp>
        <p:nvSpPr>
          <p:cNvPr id="4" name="Slide Number Placeholder 3">
            <a:extLst>
              <a:ext uri="{FF2B5EF4-FFF2-40B4-BE49-F238E27FC236}">
                <a16:creationId xmlns:a16="http://schemas.microsoft.com/office/drawing/2014/main" id="{DBD1B55A-DCE8-489F-8FE2-3CB09B473921}"/>
              </a:ext>
            </a:extLst>
          </p:cNvPr>
          <p:cNvSpPr>
            <a:spLocks noGrp="1"/>
          </p:cNvSpPr>
          <p:nvPr>
            <p:ph type="sldNum" sz="quarter" idx="4"/>
          </p:nvPr>
        </p:nvSpPr>
        <p:spPr/>
        <p:txBody>
          <a:bodyPr/>
          <a:lstStyle/>
          <a:p>
            <a:fld id="{81267E34-6281-42D3-9F68-D9C46E46AA39}" type="slidenum">
              <a:rPr lang="en-US" smtClean="0"/>
              <a:pPr/>
              <a:t>7</a:t>
            </a:fld>
            <a:endParaRPr lang="en-US" dirty="0"/>
          </a:p>
        </p:txBody>
      </p:sp>
    </p:spTree>
    <p:extLst>
      <p:ext uri="{BB962C8B-B14F-4D97-AF65-F5344CB8AC3E}">
        <p14:creationId xmlns:p14="http://schemas.microsoft.com/office/powerpoint/2010/main" val="3500333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33FDFA-C2CF-4031-A486-1769C8B3BD50}"/>
              </a:ext>
            </a:extLst>
          </p:cNvPr>
          <p:cNvSpPr>
            <a:spLocks noGrp="1"/>
          </p:cNvSpPr>
          <p:nvPr>
            <p:ph type="body" sz="quarter" idx="10"/>
          </p:nvPr>
        </p:nvSpPr>
        <p:spPr>
          <a:xfrm>
            <a:off x="6019800" y="3184858"/>
            <a:ext cx="6019800" cy="1234742"/>
          </a:xfrm>
        </p:spPr>
        <p:txBody>
          <a:bodyPr>
            <a:normAutofit lnSpcReduction="10000"/>
          </a:bodyPr>
          <a:lstStyle/>
          <a:p>
            <a:r>
              <a:rPr lang="en-US" dirty="0"/>
              <a:t>How service dogs help people</a:t>
            </a:r>
          </a:p>
        </p:txBody>
      </p:sp>
    </p:spTree>
    <p:extLst>
      <p:ext uri="{BB962C8B-B14F-4D97-AF65-F5344CB8AC3E}">
        <p14:creationId xmlns:p14="http://schemas.microsoft.com/office/powerpoint/2010/main" val="25252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6324600" y="1571059"/>
            <a:ext cx="4114800" cy="4493538"/>
          </a:xfrm>
          <a:prstGeom prst="rect">
            <a:avLst/>
          </a:prstGeom>
          <a:noFill/>
          <a:ln w="9525">
            <a:noFill/>
            <a:miter lim="800000"/>
            <a:headEnd/>
            <a:tailEnd/>
          </a:ln>
        </p:spPr>
        <p:txBody>
          <a:bodyPr>
            <a:spAutoFit/>
          </a:bodyPr>
          <a:lstStyle/>
          <a:p>
            <a:pPr algn="l">
              <a:spcBef>
                <a:spcPct val="50000"/>
              </a:spcBef>
              <a:buFontTx/>
              <a:buChar char="•"/>
            </a:pPr>
            <a:r>
              <a:rPr lang="en-US" sz="2000" dirty="0"/>
              <a:t>  </a:t>
            </a:r>
            <a:r>
              <a:rPr lang="en-US" sz="2200" b="1" dirty="0"/>
              <a:t>Hearing Dogs</a:t>
            </a:r>
          </a:p>
          <a:p>
            <a:pPr algn="l">
              <a:spcBef>
                <a:spcPct val="50000"/>
              </a:spcBef>
              <a:buFontTx/>
              <a:buChar char="•"/>
            </a:pPr>
            <a:r>
              <a:rPr lang="en-US" sz="2200" b="1" dirty="0"/>
              <a:t>  Mobility Dogs</a:t>
            </a:r>
          </a:p>
          <a:p>
            <a:pPr algn="l">
              <a:spcBef>
                <a:spcPct val="50000"/>
              </a:spcBef>
              <a:buFontTx/>
              <a:buChar char="•"/>
            </a:pPr>
            <a:r>
              <a:rPr lang="en-US" sz="2200" b="1" dirty="0"/>
              <a:t>  Guide Dogs</a:t>
            </a:r>
          </a:p>
          <a:p>
            <a:pPr algn="l">
              <a:spcBef>
                <a:spcPct val="50000"/>
              </a:spcBef>
              <a:buFontTx/>
              <a:buChar char="•"/>
            </a:pPr>
            <a:r>
              <a:rPr lang="en-US" sz="2200" b="1" dirty="0"/>
              <a:t>  PTSD Dogs</a:t>
            </a:r>
          </a:p>
          <a:p>
            <a:pPr algn="l">
              <a:spcBef>
                <a:spcPct val="50000"/>
              </a:spcBef>
              <a:buFontTx/>
              <a:buChar char="•"/>
            </a:pPr>
            <a:r>
              <a:rPr lang="en-US" sz="2200" b="1" dirty="0"/>
              <a:t>  Seizure Alert/Response Dogs</a:t>
            </a:r>
          </a:p>
          <a:p>
            <a:pPr algn="l">
              <a:spcBef>
                <a:spcPct val="50000"/>
              </a:spcBef>
              <a:buFontTx/>
              <a:buChar char="•"/>
            </a:pPr>
            <a:r>
              <a:rPr lang="en-US" sz="2200" b="1" dirty="0"/>
              <a:t>  Balance Dogs</a:t>
            </a:r>
          </a:p>
          <a:p>
            <a:pPr algn="l">
              <a:spcBef>
                <a:spcPct val="50000"/>
              </a:spcBef>
              <a:buFontTx/>
              <a:buChar char="•"/>
            </a:pPr>
            <a:r>
              <a:rPr lang="en-US" sz="2200" b="1" dirty="0"/>
              <a:t>  Diabetic Dogs</a:t>
            </a:r>
          </a:p>
          <a:p>
            <a:pPr algn="l">
              <a:spcBef>
                <a:spcPct val="50000"/>
              </a:spcBef>
              <a:buFontTx/>
              <a:buChar char="•"/>
            </a:pPr>
            <a:r>
              <a:rPr lang="en-US" sz="2200" b="1" dirty="0"/>
              <a:t>  Combination/Specialty Dogs</a:t>
            </a:r>
          </a:p>
          <a:p>
            <a:pPr algn="l">
              <a:spcBef>
                <a:spcPct val="50000"/>
              </a:spcBef>
              <a:buFontTx/>
              <a:buChar char="•"/>
            </a:pPr>
            <a:endParaRPr lang="en-US" sz="2200" b="1" dirty="0"/>
          </a:p>
        </p:txBody>
      </p:sp>
      <p:pic>
        <p:nvPicPr>
          <p:cNvPr id="2048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38199" y="1974480"/>
            <a:ext cx="5254933" cy="3435719"/>
          </a:xfrm>
          <a:prstGeom prst="rect">
            <a:avLst/>
          </a:prstGeom>
          <a:noFill/>
          <a:ln w="25400">
            <a:solidFill>
              <a:srgbClr val="4F2F92"/>
            </a:solidFill>
            <a:miter lim="800000"/>
            <a:headEnd/>
            <a:tailEnd/>
          </a:ln>
        </p:spPr>
      </p:pic>
    </p:spTree>
    <p:extLst>
      <p:ext uri="{BB962C8B-B14F-4D97-AF65-F5344CB8AC3E}">
        <p14:creationId xmlns:p14="http://schemas.microsoft.com/office/powerpoint/2010/main" val="1846487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ADBA5F694FB646BB06451DA100C763" ma:contentTypeVersion="15" ma:contentTypeDescription="Create a new document." ma:contentTypeScope="" ma:versionID="2e9f5a89dbdd9b16c938394a755aeff9">
  <xsd:schema xmlns:xsd="http://www.w3.org/2001/XMLSchema" xmlns:xs="http://www.w3.org/2001/XMLSchema" xmlns:p="http://schemas.microsoft.com/office/2006/metadata/properties" xmlns:ns3="87b8fdbb-071c-4e4a-aca2-07ce8af134b4" xmlns:ns4="d3113e8a-ff36-489f-a8ee-d40e61efc20c" targetNamespace="http://schemas.microsoft.com/office/2006/metadata/properties" ma:root="true" ma:fieldsID="286ea98f1f973e80759213b3dd7e2e0c" ns3:_="" ns4:_="">
    <xsd:import namespace="87b8fdbb-071c-4e4a-aca2-07ce8af134b4"/>
    <xsd:import namespace="d3113e8a-ff36-489f-a8ee-d40e61efc20c"/>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b8fdbb-071c-4e4a-aca2-07ce8af134b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3113e8a-ff36-489f-a8ee-d40e61efc20c"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36FD12-E874-4DB9-A1A6-FDF1676B41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b8fdbb-071c-4e4a-aca2-07ce8af134b4"/>
    <ds:schemaRef ds:uri="d3113e8a-ff36-489f-a8ee-d40e61efc2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C0B20B-187C-4DE3-913F-2751CA6C5720}">
  <ds:schemaRefs>
    <ds:schemaRef ds:uri="http://purl.org/dc/dcmitype/"/>
    <ds:schemaRef ds:uri="87b8fdbb-071c-4e4a-aca2-07ce8af134b4"/>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d3113e8a-ff36-489f-a8ee-d40e61efc20c"/>
    <ds:schemaRef ds:uri="http://purl.org/dc/terms/"/>
  </ds:schemaRefs>
</ds:datastoreItem>
</file>

<file path=customXml/itemProps3.xml><?xml version="1.0" encoding="utf-8"?>
<ds:datastoreItem xmlns:ds="http://schemas.openxmlformats.org/officeDocument/2006/customXml" ds:itemID="{6934C279-EED6-468C-A10B-AF5EE22D03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853</TotalTime>
  <Words>1985</Words>
  <Application>Microsoft Office PowerPoint</Application>
  <PresentationFormat>Widescreen</PresentationFormat>
  <Paragraphs>188</Paragraphs>
  <Slides>35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Franklin Gothic Medium</vt:lpstr>
      <vt:lpstr>Futura Std Medium</vt:lpstr>
      <vt:lpstr>Tahoma</vt:lpstr>
      <vt:lpstr>Office Theme</vt:lpstr>
      <vt:lpstr>PowerPoint Presentation</vt:lpstr>
      <vt:lpstr>Agenda</vt:lpstr>
      <vt:lpstr>Assistance Dog Industry</vt:lpstr>
      <vt:lpstr>What is  Assistance Dog International (ADI)</vt:lpstr>
      <vt:lpstr>What is the Mission of ADI?</vt:lpstr>
      <vt:lpstr>What is ADI Accreditation?</vt:lpstr>
      <vt:lpstr>What does it mean if a service dog is wearing an “Accredited by ADI” logo on his or her backpack or cape?</vt:lpstr>
      <vt:lpstr>PowerPoint Presentation</vt:lpstr>
      <vt:lpstr>PowerPoint Presentation</vt:lpstr>
      <vt:lpstr>Task Trained Service Dogs</vt:lpstr>
      <vt:lpstr>PowerPoint Presentation</vt:lpstr>
      <vt:lpstr>Service dog teams</vt:lpstr>
      <vt:lpstr>What to Expect from a Service Dog Handler</vt:lpstr>
      <vt:lpstr>Examples of Behavior</vt:lpstr>
      <vt:lpstr>Examples of Behavior</vt:lpstr>
      <vt:lpstr>Examples of Behavior</vt:lpstr>
      <vt:lpstr>Examples of Behavior</vt:lpstr>
      <vt:lpstr>Examples of Behavior</vt:lpstr>
      <vt:lpstr>PowerPoint Presentation</vt:lpstr>
      <vt:lpstr>Air Carrier Access Act (ACAA) and  Service Animal Defined</vt:lpstr>
      <vt:lpstr>DOT’s Guidance Concerning Service Animals in Air Transportation</vt:lpstr>
      <vt:lpstr>DOT’s Guidance Concerning Service Animals in Air Transportation</vt:lpstr>
      <vt:lpstr>DOT’s Guidance – Continued</vt:lpstr>
      <vt:lpstr>DOT’s Guidance – Continued</vt:lpstr>
      <vt:lpstr>Steps to determine whether an animal is a service animal or a pet</vt:lpstr>
      <vt:lpstr>Steps to determine whether an animal is a service animal or a pet</vt:lpstr>
      <vt:lpstr>PowerPoint Presentation</vt:lpstr>
      <vt:lpstr>PowerPoint Presentation</vt:lpstr>
      <vt:lpstr>PowerPoint Presentation</vt:lpstr>
      <vt:lpstr>Service Dog User Survey</vt:lpstr>
      <vt:lpstr>PowerPoint Presentation</vt:lpstr>
      <vt:lpstr>Team Etiquette</vt:lpstr>
      <vt:lpstr>Team Etiquette</vt:lpstr>
      <vt:lpstr>TSA and Service Animal Team Etiquette</vt:lpstr>
      <vt:lpstr>Suggested Changes in Airline Accessibility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Cartwright, Marie</dc:creator>
  <cp:lastModifiedBy>Chris Diefenthaler</cp:lastModifiedBy>
  <cp:revision>63</cp:revision>
  <dcterms:created xsi:type="dcterms:W3CDTF">2015-03-05T14:48:27Z</dcterms:created>
  <dcterms:modified xsi:type="dcterms:W3CDTF">2020-02-17T18:44:49Z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0x0101001EADBA5F694FB646BB06451DA100C763</vt:lpwstr>
  </property>
</Properties>
</file>